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m4a" ContentType="audio/mp4"/>
  <Default Extension="png" ContentType="image/png"/>
  <Default Extension="rels" ContentType="application/vnd.openxmlformats-package.relationships+xml"/>
  <Default Extension="vml" ContentType="application/vnd.openxmlformats-officedocument.vmlDrawing"/>
  <Default Extension="wav" ContentType="audio/x-wav"/>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2"/>
  </p:notesMasterIdLst>
  <p:sldIdLst>
    <p:sldId id="256" r:id="rId2"/>
    <p:sldId id="282" r:id="rId3"/>
    <p:sldId id="781" r:id="rId4"/>
    <p:sldId id="745" r:id="rId5"/>
    <p:sldId id="770" r:id="rId6"/>
    <p:sldId id="772" r:id="rId7"/>
    <p:sldId id="771" r:id="rId8"/>
    <p:sldId id="773" r:id="rId9"/>
    <p:sldId id="774" r:id="rId10"/>
    <p:sldId id="775" r:id="rId11"/>
    <p:sldId id="776" r:id="rId12"/>
    <p:sldId id="777" r:id="rId13"/>
    <p:sldId id="778" r:id="rId14"/>
    <p:sldId id="779" r:id="rId15"/>
    <p:sldId id="780" r:id="rId16"/>
    <p:sldId id="602" r:id="rId17"/>
    <p:sldId id="273" r:id="rId18"/>
    <p:sldId id="274" r:id="rId19"/>
    <p:sldId id="275" r:id="rId20"/>
    <p:sldId id="276"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22C3F8C-7C3C-471F-8BFC-C71D47FE74E3}">
          <p14:sldIdLst>
            <p14:sldId id="256"/>
            <p14:sldId id="282"/>
            <p14:sldId id="781"/>
            <p14:sldId id="745"/>
            <p14:sldId id="770"/>
            <p14:sldId id="772"/>
            <p14:sldId id="771"/>
            <p14:sldId id="773"/>
            <p14:sldId id="774"/>
            <p14:sldId id="775"/>
            <p14:sldId id="776"/>
            <p14:sldId id="777"/>
            <p14:sldId id="778"/>
            <p14:sldId id="779"/>
            <p14:sldId id="780"/>
            <p14:sldId id="602"/>
            <p14:sldId id="273"/>
            <p14:sldId id="274"/>
            <p14:sldId id="275"/>
            <p14:sldId id="276"/>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99"/>
    <a:srgbClr val="21022F"/>
    <a:srgbClr val="160223"/>
    <a:srgbClr val="2C0346"/>
    <a:srgbClr val="3F003F"/>
    <a:srgbClr val="FFFF99"/>
    <a:srgbClr val="00003F"/>
    <a:srgbClr val="000066"/>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479" autoAdjust="0"/>
    <p:restoredTop sz="96447" autoAdjust="0"/>
  </p:normalViewPr>
  <p:slideViewPr>
    <p:cSldViewPr snapToGrid="0">
      <p:cViewPr varScale="1">
        <p:scale>
          <a:sx n="85" d="100"/>
          <a:sy n="85" d="100"/>
        </p:scale>
        <p:origin x="414" y="96"/>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10.wmf"/><Relationship Id="rId1" Type="http://schemas.openxmlformats.org/officeDocument/2006/relationships/image" Target="../media/image9.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image" Target="../media/image12.wmf"/><Relationship Id="rId1" Type="http://schemas.openxmlformats.org/officeDocument/2006/relationships/image" Target="../media/image11.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16.wmf"/><Relationship Id="rId2" Type="http://schemas.openxmlformats.org/officeDocument/2006/relationships/image" Target="../media/image15.wmf"/><Relationship Id="rId1" Type="http://schemas.openxmlformats.org/officeDocument/2006/relationships/image" Target="../media/image14.wmf"/><Relationship Id="rId4" Type="http://schemas.openxmlformats.org/officeDocument/2006/relationships/image" Target="../media/image17.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18.wmf"/><Relationship Id="rId1" Type="http://schemas.openxmlformats.org/officeDocument/2006/relationships/image" Target="../media/image9.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21.wmf"/><Relationship Id="rId2" Type="http://schemas.openxmlformats.org/officeDocument/2006/relationships/image" Target="../media/image20.wmf"/><Relationship Id="rId1" Type="http://schemas.openxmlformats.org/officeDocument/2006/relationships/image" Target="../media/image19.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24.wmf"/><Relationship Id="rId2" Type="http://schemas.openxmlformats.org/officeDocument/2006/relationships/image" Target="../media/image23.wmf"/><Relationship Id="rId1" Type="http://schemas.openxmlformats.org/officeDocument/2006/relationships/image" Target="../media/image22.wmf"/><Relationship Id="rId4" Type="http://schemas.openxmlformats.org/officeDocument/2006/relationships/image" Target="../media/image17.wmf"/></Relationships>
</file>

<file path=ppt/drawings/_rels/vmlDrawing7.vml.rels><?xml version="1.0" encoding="UTF-8" standalone="yes"?>
<Relationships xmlns="http://schemas.openxmlformats.org/package/2006/relationships"><Relationship Id="rId2" Type="http://schemas.openxmlformats.org/officeDocument/2006/relationships/image" Target="../media/image25.wmf"/><Relationship Id="rId1" Type="http://schemas.openxmlformats.org/officeDocument/2006/relationships/image" Target="../media/image9.w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28.wmf"/><Relationship Id="rId2" Type="http://schemas.openxmlformats.org/officeDocument/2006/relationships/image" Target="../media/image27.wmf"/><Relationship Id="rId1" Type="http://schemas.openxmlformats.org/officeDocument/2006/relationships/image" Target="../media/image26.w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31.wmf"/><Relationship Id="rId2" Type="http://schemas.openxmlformats.org/officeDocument/2006/relationships/image" Target="../media/image30.wmf"/><Relationship Id="rId1" Type="http://schemas.openxmlformats.org/officeDocument/2006/relationships/image" Target="../media/image29.wmf"/><Relationship Id="rId4" Type="http://schemas.openxmlformats.org/officeDocument/2006/relationships/image" Target="../media/image17.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CD216B2-ACBC-44B0-85F7-759020758E26}" type="datetimeFigureOut">
              <a:rPr lang="en-CA" smtClean="0"/>
              <a:t>2020-11-09</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60ACAB6-06A0-453C-A925-AEEA3DA9F518}" type="slidenum">
              <a:rPr lang="en-CA" smtClean="0"/>
              <a:t>‹#›</a:t>
            </a:fld>
            <a:endParaRPr lang="en-CA"/>
          </a:p>
        </p:txBody>
      </p:sp>
    </p:spTree>
    <p:extLst>
      <p:ext uri="{BB962C8B-B14F-4D97-AF65-F5344CB8AC3E}">
        <p14:creationId xmlns:p14="http://schemas.microsoft.com/office/powerpoint/2010/main" val="20010639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image" Target="../media/image3.JP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5.png"/><Relationship Id="rId10" Type="http://schemas.microsoft.com/office/2007/relationships/hdphoto" Target="../media/hdphoto3.wdp"/><Relationship Id="rId4" Type="http://schemas.openxmlformats.org/officeDocument/2006/relationships/image" Target="../media/image2.png"/><Relationship Id="rId9"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635375"/>
            <a:ext cx="7772400" cy="1470025"/>
          </a:xfrm>
        </p:spPr>
        <p:txBody>
          <a:bodyPr/>
          <a:lstStyle>
            <a:lvl1pPr>
              <a:defRPr b="1"/>
            </a:lvl1pPr>
          </a:lstStyle>
          <a:p>
            <a:r>
              <a:rPr lang="en-US"/>
              <a:t>Click to edit Master title style</a:t>
            </a:r>
            <a:endParaRPr lang="en-CA"/>
          </a:p>
        </p:txBody>
      </p:sp>
      <p:sp>
        <p:nvSpPr>
          <p:cNvPr id="11" name="Text Box 14"/>
          <p:cNvSpPr txBox="1">
            <a:spLocks noChangeArrowheads="1"/>
          </p:cNvSpPr>
          <p:nvPr userDrawn="1"/>
        </p:nvSpPr>
        <p:spPr bwMode="auto">
          <a:xfrm>
            <a:off x="2286000" y="641092"/>
            <a:ext cx="6553200" cy="40008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nchor="ctr">
            <a:spAutoFit/>
          </a:bodyPr>
          <a:lstStyle/>
          <a:p>
            <a:pPr algn="ctr" fontAlgn="auto">
              <a:spcBef>
                <a:spcPts val="0"/>
              </a:spcBef>
              <a:spcAft>
                <a:spcPts val="0"/>
              </a:spcAft>
              <a:defRPr/>
            </a:pPr>
            <a:r>
              <a:rPr lang="en-US" sz="2000" cap="small" baseline="0" dirty="0">
                <a:solidFill>
                  <a:schemeClr val="bg1"/>
                </a:solidFill>
                <a:latin typeface="Constantia" panose="02030602050306030303" pitchFamily="18" charset="0"/>
                <a:cs typeface="Arial" pitchFamily="34" charset="0"/>
              </a:rPr>
              <a:t>ne 112</a:t>
            </a:r>
            <a:r>
              <a:rPr lang="en-US" sz="2000" dirty="0">
                <a:solidFill>
                  <a:schemeClr val="bg1"/>
                </a:solidFill>
                <a:latin typeface="Georgia" panose="02040502050405020303" pitchFamily="18" charset="0"/>
                <a:cs typeface="Arial" pitchFamily="34" charset="0"/>
              </a:rPr>
              <a:t> </a:t>
            </a:r>
            <a:r>
              <a:rPr lang="en-US" sz="2000" i="1" dirty="0">
                <a:solidFill>
                  <a:schemeClr val="bg1"/>
                </a:solidFill>
                <a:latin typeface="Georgia" panose="02040502050405020303" pitchFamily="18" charset="0"/>
                <a:cs typeface="Arial" pitchFamily="34" charset="0"/>
              </a:rPr>
              <a:t>Linear algebra for nanotechnology engineering</a:t>
            </a:r>
          </a:p>
        </p:txBody>
      </p:sp>
      <p:sp>
        <p:nvSpPr>
          <p:cNvPr id="12" name="Text Box 14"/>
          <p:cNvSpPr txBox="1">
            <a:spLocks noChangeArrowheads="1"/>
          </p:cNvSpPr>
          <p:nvPr userDrawn="1"/>
        </p:nvSpPr>
        <p:spPr bwMode="auto">
          <a:xfrm>
            <a:off x="4724400" y="5758413"/>
            <a:ext cx="3886200" cy="74479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spAutoFit/>
          </a:bodyPr>
          <a:lstStyle/>
          <a:p>
            <a:pPr defTabSz="457112">
              <a:spcBef>
                <a:spcPct val="20000"/>
              </a:spcBef>
              <a:defRPr/>
            </a:pPr>
            <a:r>
              <a:rPr lang="en-US" sz="1600" b="0" kern="0" dirty="0">
                <a:solidFill>
                  <a:schemeClr val="bg1"/>
                </a:solidFill>
                <a:latin typeface="Georgia" panose="02040502050405020303" pitchFamily="18" charset="0"/>
                <a:ea typeface="ＭＳ Ｐゴシック" charset="-128"/>
                <a:cs typeface="Arial" pitchFamily="34" charset="0"/>
              </a:rPr>
              <a:t>Douglas Wilhelm Harder, LEL, </a:t>
            </a:r>
            <a:r>
              <a:rPr lang="en-US" sz="1600" b="0" kern="0" dirty="0" err="1">
                <a:solidFill>
                  <a:schemeClr val="bg1"/>
                </a:solidFill>
                <a:latin typeface="Georgia" panose="02040502050405020303" pitchFamily="18" charset="0"/>
                <a:ea typeface="ＭＳ Ｐゴシック" charset="-128"/>
                <a:cs typeface="Arial" pitchFamily="34" charset="0"/>
              </a:rPr>
              <a:t>M.Math</a:t>
            </a:r>
            <a:r>
              <a:rPr lang="en-US" sz="1600" b="0" kern="0" dirty="0">
                <a:solidFill>
                  <a:schemeClr val="bg1"/>
                </a:solidFill>
                <a:latin typeface="Georgia" panose="02040502050405020303" pitchFamily="18" charset="0"/>
                <a:ea typeface="ＭＳ Ｐゴシック" charset="-128"/>
                <a:cs typeface="Arial" pitchFamily="34" charset="0"/>
              </a:rPr>
              <a:t>.</a:t>
            </a:r>
          </a:p>
          <a:p>
            <a:pPr defTabSz="457112">
              <a:spcBef>
                <a:spcPct val="20000"/>
              </a:spcBef>
              <a:defRPr/>
            </a:pPr>
            <a:r>
              <a:rPr lang="en-US" sz="1100" kern="0" dirty="0">
                <a:solidFill>
                  <a:schemeClr val="bg1"/>
                </a:solidFill>
                <a:latin typeface="Georgia" panose="02040502050405020303" pitchFamily="18" charset="0"/>
                <a:ea typeface="ＭＳ Ｐゴシック" charset="-128"/>
                <a:cs typeface="Arial" pitchFamily="34" charset="0"/>
              </a:rPr>
              <a:t>dwharder@uwaterloo.ca</a:t>
            </a:r>
          </a:p>
          <a:p>
            <a:pPr defTabSz="457112">
              <a:spcBef>
                <a:spcPct val="20000"/>
              </a:spcBef>
              <a:defRPr/>
            </a:pPr>
            <a:r>
              <a:rPr lang="en-US" sz="1100" kern="0" dirty="0">
                <a:solidFill>
                  <a:schemeClr val="bg1"/>
                </a:solidFill>
                <a:latin typeface="Georgia" panose="02040502050405020303" pitchFamily="18" charset="0"/>
                <a:ea typeface="ＭＳ Ｐゴシック" charset="-128"/>
                <a:cs typeface="Arial" pitchFamily="34" charset="0"/>
              </a:rPr>
              <a:t>dwharder@gmail.com</a:t>
            </a:r>
            <a:endParaRPr lang="en-US" sz="1050" kern="0" dirty="0">
              <a:solidFill>
                <a:schemeClr val="bg1"/>
              </a:solidFill>
              <a:latin typeface="Georgia" panose="02040502050405020303" pitchFamily="18" charset="0"/>
              <a:ea typeface="ＭＳ Ｐゴシック" charset="-128"/>
              <a:cs typeface="Arial" pitchFamily="34" charset="0"/>
            </a:endParaRPr>
          </a:p>
        </p:txBody>
      </p:sp>
      <p:pic>
        <p:nvPicPr>
          <p:cNvPr id="13"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251520" y="6257914"/>
            <a:ext cx="1272512" cy="411446"/>
          </a:xfrm>
          <a:prstGeom prst="rect">
            <a:avLst/>
          </a:prstGeom>
          <a:noFill/>
          <a:ln w="9525">
            <a:noFill/>
            <a:miter lim="800000"/>
            <a:headEnd/>
            <a:tailEnd/>
          </a:ln>
        </p:spPr>
      </p:pic>
      <p:pic>
        <p:nvPicPr>
          <p:cNvPr id="14" name="Picture 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6511" y="-27384"/>
            <a:ext cx="2699345"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8" name="Picture 2" descr="C:\Users\Douglas\Desktop\mcpl.png"/>
          <p:cNvPicPr>
            <a:picLocks noChangeAspect="1" noChangeArrowheads="1"/>
          </p:cNvPicPr>
          <p:nvPr userDrawn="1"/>
        </p:nvPicPr>
        <p:blipFill>
          <a:blip r:embed="rId5" cstate="print">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7629728" y="6089233"/>
            <a:ext cx="304800" cy="298449"/>
          </a:xfrm>
          <a:prstGeom prst="rect">
            <a:avLst/>
          </a:prstGeom>
          <a:noFill/>
          <a:extLst>
            <a:ext uri="{909E8E84-426E-40DD-AFC4-6F175D3DCCD1}">
              <a14:hiddenFill xmlns:a14="http://schemas.microsoft.com/office/drawing/2010/main">
                <a:solidFill>
                  <a:srgbClr val="FFFFFF"/>
                </a:solidFill>
              </a14:hiddenFill>
            </a:ext>
          </a:extLst>
        </p:spPr>
      </p:pic>
      <p:pic>
        <p:nvPicPr>
          <p:cNvPr id="14339" name="Picture 3" descr="C:\Users\Douglas\Desktop\linc.gif"/>
          <p:cNvPicPr>
            <a:picLocks noChangeAspect="1" noChangeArrowheads="1"/>
          </p:cNvPicPr>
          <p:nvPr userDrawn="1"/>
        </p:nvPicPr>
        <p:blipFill>
          <a:blip r:embed="rId7" cstate="print">
            <a:extLst>
              <a:ext uri="{BEBA8EAE-BF5A-486C-A8C5-ECC9F3942E4B}">
                <a14:imgProps xmlns:a14="http://schemas.microsoft.com/office/drawing/2010/main">
                  <a14:imgLayer r:embed="rId8">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137220" y="5410200"/>
            <a:ext cx="274922" cy="353348"/>
          </a:xfrm>
          <a:prstGeom prst="rect">
            <a:avLst/>
          </a:prstGeom>
          <a:noFill/>
          <a:extLst>
            <a:ext uri="{909E8E84-426E-40DD-AFC4-6F175D3DCCD1}">
              <a14:hiddenFill xmlns:a14="http://schemas.microsoft.com/office/drawing/2010/main">
                <a:solidFill>
                  <a:srgbClr val="FFFFFF"/>
                </a:solidFill>
              </a14:hiddenFill>
            </a:ext>
          </a:extLst>
        </p:spPr>
      </p:pic>
      <p:pic>
        <p:nvPicPr>
          <p:cNvPr id="14341" name="Picture 5" descr="C:\Users\Douglas\Desktop\Intelligence_Branch_(Canadian_Forces)_badge.png"/>
          <p:cNvPicPr>
            <a:picLocks noChangeAspect="1" noChangeArrowheads="1"/>
          </p:cNvPicPr>
          <p:nvPr userDrawn="1"/>
        </p:nvPicPr>
        <p:blipFill>
          <a:blip r:embed="rId9" cstate="print">
            <a:extLst>
              <a:ext uri="{BEBA8EAE-BF5A-486C-A8C5-ECC9F3942E4B}">
                <a14:imgProps xmlns:a14="http://schemas.microsoft.com/office/drawing/2010/main">
                  <a14:imgLayer r:embed="rId10">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2662834" y="380301"/>
            <a:ext cx="271006" cy="348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2671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mbria" panose="02040503050406030204" pitchFamily="18" charset="0"/>
                <a:ea typeface="Cambria" panose="02040503050406030204" pitchFamily="18" charset="0"/>
              </a:defRPr>
            </a:lvl1pPr>
          </a:lstStyle>
          <a:p>
            <a:r>
              <a:rPr lang="en-US" dirty="0"/>
              <a:t>Click to edit Master title style</a:t>
            </a:r>
            <a:endParaRPr lang="en-CA" dirty="0"/>
          </a:p>
        </p:txBody>
      </p:sp>
      <p:sp>
        <p:nvSpPr>
          <p:cNvPr id="3" name="Content Placeholder 2"/>
          <p:cNvSpPr>
            <a:spLocks noGrp="1"/>
          </p:cNvSpPr>
          <p:nvPr>
            <p:ph idx="1"/>
          </p:nvPr>
        </p:nvSpPr>
        <p:spPr/>
        <p:txBody>
          <a:bodyPr/>
          <a:lstStyle>
            <a:lvl1pPr>
              <a:defRPr>
                <a:latin typeface="Cambria" panose="02040503050406030204" pitchFamily="18" charset="0"/>
                <a:ea typeface="Cambria" panose="02040503050406030204" pitchFamily="18" charset="0"/>
              </a:defRPr>
            </a:lvl1pPr>
            <a:lvl2pPr>
              <a:defRPr>
                <a:latin typeface="Cambria" panose="02040503050406030204" pitchFamily="18" charset="0"/>
                <a:ea typeface="Cambria" panose="02040503050406030204" pitchFamily="18" charset="0"/>
              </a:defRPr>
            </a:lvl2pPr>
            <a:lvl3pPr>
              <a:defRPr>
                <a:latin typeface="Cambria" panose="02040503050406030204" pitchFamily="18" charset="0"/>
                <a:ea typeface="Cambria" panose="02040503050406030204" pitchFamily="18" charset="0"/>
              </a:defRPr>
            </a:lvl3pPr>
            <a:lvl4pPr>
              <a:defRPr>
                <a:latin typeface="Cambria" panose="02040503050406030204" pitchFamily="18" charset="0"/>
                <a:ea typeface="Cambria" panose="02040503050406030204" pitchFamily="18" charset="0"/>
              </a:defRPr>
            </a:lvl4pPr>
            <a:lvl5pPr>
              <a:defRPr>
                <a:latin typeface="Cambria" panose="02040503050406030204" pitchFamily="18" charset="0"/>
                <a:ea typeface="Cambria" panose="02040503050406030204" pitchFamily="18"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5" name="Footer Placeholder 4"/>
          <p:cNvSpPr>
            <a:spLocks noGrp="1"/>
          </p:cNvSpPr>
          <p:nvPr>
            <p:ph type="ftr" sz="quarter" idx="11"/>
          </p:nvPr>
        </p:nvSpPr>
        <p:spPr/>
        <p:txBody>
          <a:bodyPr/>
          <a:lstStyle>
            <a:lvl1pPr>
              <a:defRPr>
                <a:latin typeface="Cambria" panose="02040503050406030204" pitchFamily="18" charset="0"/>
                <a:ea typeface="Cambria" panose="02040503050406030204" pitchFamily="18" charset="0"/>
              </a:defRPr>
            </a:lvl1pPr>
          </a:lstStyle>
          <a:p>
            <a:r>
              <a:rPr lang="en-US"/>
              <a:t>Row operations</a:t>
            </a:r>
            <a:endParaRPr lang="en-CA" dirty="0"/>
          </a:p>
        </p:txBody>
      </p:sp>
      <p:sp>
        <p:nvSpPr>
          <p:cNvPr id="6" name="Slide Number Placeholder 5"/>
          <p:cNvSpPr>
            <a:spLocks noGrp="1"/>
          </p:cNvSpPr>
          <p:nvPr>
            <p:ph type="sldNum" sz="quarter" idx="12"/>
          </p:nvPr>
        </p:nvSpPr>
        <p:spPr>
          <a:xfrm>
            <a:off x="7239000" y="6356350"/>
            <a:ext cx="1066800" cy="365125"/>
          </a:xfrm>
        </p:spPr>
        <p:txBody>
          <a:bodyPr/>
          <a:lstStyle>
            <a:lvl1pPr>
              <a:defRPr>
                <a:latin typeface="Bookman Old Style" panose="02050604050505020204" pitchFamily="18" charset="0"/>
              </a:defRPr>
            </a:lvl1pPr>
          </a:lstStyle>
          <a:p>
            <a:fld id="{42EF6DC8-DA9C-4533-8A40-BB00A2545AF8}" type="slidenum">
              <a:rPr lang="en-CA" smtClean="0"/>
              <a:pPr/>
              <a:t>‹#›</a:t>
            </a:fld>
            <a:endParaRPr lang="en-CA"/>
          </a:p>
        </p:txBody>
      </p:sp>
    </p:spTree>
    <p:extLst>
      <p:ext uri="{BB962C8B-B14F-4D97-AF65-F5344CB8AC3E}">
        <p14:creationId xmlns:p14="http://schemas.microsoft.com/office/powerpoint/2010/main" val="35492794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a:t>Click to edit Master title style</a:t>
            </a:r>
            <a:endParaRPr lang="en-CA"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rgbClr val="FFFF99"/>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r>
              <a:rPr lang="en-US"/>
              <a:t>Row operations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502879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 name="Content Placeholder 3"/>
          <p:cNvSpPr>
            <a:spLocks noGrp="1"/>
          </p:cNvSpPr>
          <p:nvPr>
            <p:ph sz="half" idx="2"/>
          </p:nvPr>
        </p:nvSpPr>
        <p:spPr>
          <a:xfrm>
            <a:off x="4648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6" name="Footer Placeholder 5"/>
          <p:cNvSpPr>
            <a:spLocks noGrp="1"/>
          </p:cNvSpPr>
          <p:nvPr>
            <p:ph type="ftr" sz="quarter" idx="11"/>
          </p:nvPr>
        </p:nvSpPr>
        <p:spPr/>
        <p:txBody>
          <a:bodyPr/>
          <a:lstStyle/>
          <a:p>
            <a:r>
              <a:rPr lang="en-US"/>
              <a:t>Row operations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841951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8" name="Footer Placeholder 7"/>
          <p:cNvSpPr>
            <a:spLocks noGrp="1"/>
          </p:cNvSpPr>
          <p:nvPr>
            <p:ph type="ftr" sz="quarter" idx="11"/>
          </p:nvPr>
        </p:nvSpPr>
        <p:spPr/>
        <p:txBody>
          <a:bodyPr/>
          <a:lstStyle/>
          <a:p>
            <a:r>
              <a:rPr lang="en-US"/>
              <a:t>Row operations</a:t>
            </a:r>
            <a:endParaRPr lang="en-CA"/>
          </a:p>
        </p:txBody>
      </p:sp>
      <p:sp>
        <p:nvSpPr>
          <p:cNvPr id="9" name="Slide Number Placeholder 8"/>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40194960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4" name="Footer Placeholder 3"/>
          <p:cNvSpPr>
            <a:spLocks noGrp="1"/>
          </p:cNvSpPr>
          <p:nvPr>
            <p:ph type="ftr" sz="quarter" idx="11"/>
          </p:nvPr>
        </p:nvSpPr>
        <p:spPr/>
        <p:txBody>
          <a:bodyPr/>
          <a:lstStyle/>
          <a:p>
            <a:r>
              <a:rPr lang="en-US"/>
              <a:t>Row operations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596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a:t>Row operations</a:t>
            </a:r>
            <a:endParaRPr lang="en-CA"/>
          </a:p>
        </p:txBody>
      </p:sp>
      <p:sp>
        <p:nvSpPr>
          <p:cNvPr id="4" name="Slide Number Placeholder 3"/>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9197145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a:t>Row operations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1872226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a:t>Row operations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445017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Footer Placeholder 4"/>
          <p:cNvSpPr>
            <a:spLocks noGrp="1"/>
          </p:cNvSpPr>
          <p:nvPr>
            <p:ph type="ftr" sz="quarter" idx="11"/>
          </p:nvPr>
        </p:nvSpPr>
        <p:spPr/>
        <p:txBody>
          <a:bodyPr/>
          <a:lstStyle/>
          <a:p>
            <a:r>
              <a:rPr lang="en-US"/>
              <a:t>Row operations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90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Footer Placeholder 4"/>
          <p:cNvSpPr>
            <a:spLocks noGrp="1"/>
          </p:cNvSpPr>
          <p:nvPr>
            <p:ph type="ftr" sz="quarter" idx="11"/>
          </p:nvPr>
        </p:nvSpPr>
        <p:spPr/>
        <p:txBody>
          <a:bodyPr/>
          <a:lstStyle/>
          <a:p>
            <a:r>
              <a:rPr lang="en-US"/>
              <a:t>Row operations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38854861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endParaRPr lang="en-CA"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5" name="Footer Placeholder 4"/>
          <p:cNvSpPr>
            <a:spLocks noGrp="1"/>
          </p:cNvSpPr>
          <p:nvPr>
            <p:ph type="ftr" sz="quarter" idx="3"/>
          </p:nvPr>
        </p:nvSpPr>
        <p:spPr>
          <a:xfrm>
            <a:off x="1952091" y="76200"/>
            <a:ext cx="6353710" cy="365125"/>
          </a:xfrm>
          <a:prstGeom prst="rect">
            <a:avLst/>
          </a:prstGeom>
        </p:spPr>
        <p:txBody>
          <a:bodyPr vert="horz" lIns="91440" tIns="45720" rIns="91440" bIns="45720" rtlCol="0" anchor="ctr"/>
          <a:lstStyle>
            <a:lvl1pPr algn="r">
              <a:defRPr sz="1600" b="0">
                <a:solidFill>
                  <a:schemeClr val="bg1"/>
                </a:solidFill>
                <a:latin typeface="Times New Roman" panose="02020603050405020304" pitchFamily="18" charset="0"/>
                <a:cs typeface="Times New Roman" panose="02020603050405020304" pitchFamily="18" charset="0"/>
              </a:defRPr>
            </a:lvl1pPr>
          </a:lstStyle>
          <a:p>
            <a:r>
              <a:rPr lang="en-US"/>
              <a:t>Row operations</a:t>
            </a:r>
            <a:endParaRPr lang="en-CA" dirty="0"/>
          </a:p>
        </p:txBody>
      </p:sp>
      <p:sp>
        <p:nvSpPr>
          <p:cNvPr id="6" name="Slide Number Placeholder 5"/>
          <p:cNvSpPr>
            <a:spLocks noGrp="1"/>
          </p:cNvSpPr>
          <p:nvPr>
            <p:ph type="sldNum" sz="quarter" idx="4"/>
          </p:nvPr>
        </p:nvSpPr>
        <p:spPr>
          <a:xfrm>
            <a:off x="7620000" y="6356350"/>
            <a:ext cx="1066800" cy="365125"/>
          </a:xfrm>
          <a:prstGeom prst="rect">
            <a:avLst/>
          </a:prstGeom>
        </p:spPr>
        <p:txBody>
          <a:bodyPr vert="horz" lIns="91440" tIns="45720" rIns="91440" bIns="45720" rtlCol="0" anchor="ctr"/>
          <a:lstStyle>
            <a:lvl1pPr algn="r">
              <a:defRPr sz="1200" b="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stStyle>
          <a:p>
            <a:fld id="{42EF6DC8-DA9C-4533-8A40-BB00A2545AF8}" type="slidenum">
              <a:rPr lang="en-CA" smtClean="0"/>
              <a:pPr/>
              <a:t>‹#›</a:t>
            </a:fld>
            <a:endParaRPr lang="en-CA"/>
          </a:p>
        </p:txBody>
      </p:sp>
      <p:pic>
        <p:nvPicPr>
          <p:cNvPr id="7" name="Picture 3"/>
          <p:cNvPicPr>
            <a:picLocks noChangeAspect="1" noChangeArrowheads="1"/>
          </p:cNvPicPr>
          <p:nvPr/>
        </p:nvPicPr>
        <p:blipFill rotWithShape="1">
          <a:blip r:embed="rId14" cstate="print">
            <a:extLst>
              <a:ext uri="{28A0092B-C50C-407E-A947-70E740481C1C}">
                <a14:useLocalDpi xmlns:a14="http://schemas.microsoft.com/office/drawing/2010/main" val="0"/>
              </a:ext>
            </a:extLst>
          </a:blip>
          <a:srcRect r="75223"/>
          <a:stretch/>
        </p:blipFill>
        <p:spPr bwMode="auto">
          <a:xfrm>
            <a:off x="-36511" y="-27384"/>
            <a:ext cx="668809"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914225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914400" rtl="0" eaLnBrk="1" latinLnBrk="0" hangingPunct="1">
        <a:spcBef>
          <a:spcPct val="0"/>
        </a:spcBef>
        <a:buNone/>
        <a:defRPr sz="3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p:titleStyle>
    <p:bodyStyle>
      <a:lvl1pPr marL="342900" indent="-342900" algn="l" defTabSz="914400" rtl="0" eaLnBrk="1" latinLnBrk="0" hangingPunct="1">
        <a:spcBef>
          <a:spcPct val="20000"/>
        </a:spcBef>
        <a:buFont typeface="Arial" panose="020B0604020202020204" pitchFamily="34" charset="0"/>
        <a:buChar char="•"/>
        <a:defRPr sz="2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vl2pPr marL="742950" indent="-285750" algn="l" defTabSz="914400" rtl="0" eaLnBrk="1" latinLnBrk="0" hangingPunct="1">
        <a:spcBef>
          <a:spcPct val="20000"/>
        </a:spcBef>
        <a:buFont typeface="Arial" panose="020B0604020202020204" pitchFamily="34" charset="0"/>
        <a:buChar char="–"/>
        <a:defRPr sz="21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2pPr>
      <a:lvl3pPr marL="1143000" indent="-228600" algn="l" defTabSz="914400" rtl="0" eaLnBrk="1" latinLnBrk="0" hangingPunct="1">
        <a:spcBef>
          <a:spcPct val="20000"/>
        </a:spcBef>
        <a:buFont typeface="Arial" panose="020B0604020202020204" pitchFamily="34" charset="0"/>
        <a:buChar char="•"/>
        <a:defRPr sz="20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3pPr>
      <a:lvl4pPr marL="1600200" indent="-228600" algn="l" defTabSz="914400" rtl="0" eaLnBrk="1" latinLnBrk="0" hangingPunct="1">
        <a:spcBef>
          <a:spcPct val="20000"/>
        </a:spcBef>
        <a:buFont typeface="Arial" panose="020B0604020202020204" pitchFamily="34" charset="0"/>
        <a:buChar char="–"/>
        <a:defRPr sz="19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4pPr>
      <a:lvl5pPr marL="2057400" indent="-228600" algn="l" defTabSz="914400" rtl="0" eaLnBrk="1" latinLnBrk="0" hangingPunct="1">
        <a:spcBef>
          <a:spcPct val="20000"/>
        </a:spcBef>
        <a:buFont typeface="Arial" panose="020B0604020202020204" pitchFamily="34" charset="0"/>
        <a:buChar char="»"/>
        <a:defRPr sz="18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audio" Target="../media/media3.m4a"/><Relationship Id="rId2" Type="http://schemas.microsoft.com/office/2007/relationships/media" Target="../media/media3.m4a"/><Relationship Id="rId1" Type="http://schemas.openxmlformats.org/officeDocument/2006/relationships/tags" Target="../tags/tag1.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audio" Target="../media/media4.m4a"/><Relationship Id="rId2" Type="http://schemas.microsoft.com/office/2007/relationships/media" Target="../media/media4.m4a"/><Relationship Id="rId1" Type="http://schemas.openxmlformats.org/officeDocument/2006/relationships/tags" Target="../tags/tag2.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oleObject" Target="../embeddings/oleObject2.bin"/><Relationship Id="rId3" Type="http://schemas.microsoft.com/office/2007/relationships/media" Target="../media/media5.m4a"/><Relationship Id="rId7" Type="http://schemas.openxmlformats.org/officeDocument/2006/relationships/image" Target="../media/image9.wmf"/><Relationship Id="rId2" Type="http://schemas.openxmlformats.org/officeDocument/2006/relationships/tags" Target="../tags/tag3.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slideLayout" Target="../slideLayouts/slideLayout2.xml"/><Relationship Id="rId10" Type="http://schemas.openxmlformats.org/officeDocument/2006/relationships/image" Target="../media/image8.png"/><Relationship Id="rId4" Type="http://schemas.openxmlformats.org/officeDocument/2006/relationships/audio" Target="../media/media5.m4a"/><Relationship Id="rId9" Type="http://schemas.openxmlformats.org/officeDocument/2006/relationships/image" Target="../media/image10.wmf"/></Relationships>
</file>

<file path=ppt/slides/_rels/slide6.xml.rels><?xml version="1.0" encoding="UTF-8" standalone="yes"?>
<Relationships xmlns="http://schemas.openxmlformats.org/package/2006/relationships"><Relationship Id="rId8" Type="http://schemas.openxmlformats.org/officeDocument/2006/relationships/oleObject" Target="../embeddings/oleObject4.bin"/><Relationship Id="rId3" Type="http://schemas.microsoft.com/office/2007/relationships/media" Target="../media/media6.m4a"/><Relationship Id="rId7" Type="http://schemas.openxmlformats.org/officeDocument/2006/relationships/image" Target="../media/image11.wmf"/><Relationship Id="rId12" Type="http://schemas.openxmlformats.org/officeDocument/2006/relationships/image" Target="../media/image8.png"/><Relationship Id="rId2" Type="http://schemas.openxmlformats.org/officeDocument/2006/relationships/tags" Target="../tags/tag4.xml"/><Relationship Id="rId1" Type="http://schemas.openxmlformats.org/officeDocument/2006/relationships/vmlDrawing" Target="../drawings/vmlDrawing2.vml"/><Relationship Id="rId6" Type="http://schemas.openxmlformats.org/officeDocument/2006/relationships/oleObject" Target="../embeddings/oleObject3.bin"/><Relationship Id="rId11" Type="http://schemas.openxmlformats.org/officeDocument/2006/relationships/image" Target="../media/image13.wmf"/><Relationship Id="rId5" Type="http://schemas.openxmlformats.org/officeDocument/2006/relationships/slideLayout" Target="../slideLayouts/slideLayout2.xml"/><Relationship Id="rId10" Type="http://schemas.openxmlformats.org/officeDocument/2006/relationships/oleObject" Target="../embeddings/oleObject5.bin"/><Relationship Id="rId4" Type="http://schemas.openxmlformats.org/officeDocument/2006/relationships/audio" Target="../media/media6.m4a"/><Relationship Id="rId9" Type="http://schemas.openxmlformats.org/officeDocument/2006/relationships/image" Target="../media/image12.wmf"/></Relationships>
</file>

<file path=ppt/slides/_rels/slide7.xml.rels><?xml version="1.0" encoding="UTF-8" standalone="yes"?>
<Relationships xmlns="http://schemas.openxmlformats.org/package/2006/relationships"><Relationship Id="rId8" Type="http://schemas.openxmlformats.org/officeDocument/2006/relationships/oleObject" Target="../embeddings/oleObject7.bin"/><Relationship Id="rId13" Type="http://schemas.openxmlformats.org/officeDocument/2006/relationships/image" Target="../media/image17.wmf"/><Relationship Id="rId3" Type="http://schemas.microsoft.com/office/2007/relationships/media" Target="../media/media7.m4a"/><Relationship Id="rId7" Type="http://schemas.openxmlformats.org/officeDocument/2006/relationships/image" Target="../media/image14.wmf"/><Relationship Id="rId12" Type="http://schemas.openxmlformats.org/officeDocument/2006/relationships/oleObject" Target="../embeddings/oleObject9.bin"/><Relationship Id="rId2" Type="http://schemas.openxmlformats.org/officeDocument/2006/relationships/tags" Target="../tags/tag5.xml"/><Relationship Id="rId1" Type="http://schemas.openxmlformats.org/officeDocument/2006/relationships/vmlDrawing" Target="../drawings/vmlDrawing3.vml"/><Relationship Id="rId6" Type="http://schemas.openxmlformats.org/officeDocument/2006/relationships/oleObject" Target="../embeddings/oleObject6.bin"/><Relationship Id="rId11" Type="http://schemas.openxmlformats.org/officeDocument/2006/relationships/image" Target="../media/image16.wmf"/><Relationship Id="rId5" Type="http://schemas.openxmlformats.org/officeDocument/2006/relationships/slideLayout" Target="../slideLayouts/slideLayout2.xml"/><Relationship Id="rId10" Type="http://schemas.openxmlformats.org/officeDocument/2006/relationships/oleObject" Target="../embeddings/oleObject8.bin"/><Relationship Id="rId4" Type="http://schemas.openxmlformats.org/officeDocument/2006/relationships/audio" Target="../media/media7.m4a"/><Relationship Id="rId9" Type="http://schemas.openxmlformats.org/officeDocument/2006/relationships/image" Target="../media/image15.wmf"/><Relationship Id="rId1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audio" Target="../media/media8.m4a"/><Relationship Id="rId2" Type="http://schemas.microsoft.com/office/2007/relationships/media" Target="../media/media8.m4a"/><Relationship Id="rId1" Type="http://schemas.openxmlformats.org/officeDocument/2006/relationships/tags" Target="../tags/tag6.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oleObject" Target="../embeddings/oleObject11.bin"/><Relationship Id="rId3" Type="http://schemas.microsoft.com/office/2007/relationships/media" Target="../media/media9.m4a"/><Relationship Id="rId7" Type="http://schemas.openxmlformats.org/officeDocument/2006/relationships/image" Target="../media/image9.wmf"/><Relationship Id="rId2" Type="http://schemas.openxmlformats.org/officeDocument/2006/relationships/tags" Target="../tags/tag7.xml"/><Relationship Id="rId1" Type="http://schemas.openxmlformats.org/officeDocument/2006/relationships/vmlDrawing" Target="../drawings/vmlDrawing4.vml"/><Relationship Id="rId6" Type="http://schemas.openxmlformats.org/officeDocument/2006/relationships/oleObject" Target="../embeddings/oleObject10.bin"/><Relationship Id="rId5" Type="http://schemas.openxmlformats.org/officeDocument/2006/relationships/slideLayout" Target="../slideLayouts/slideLayout2.xml"/><Relationship Id="rId10" Type="http://schemas.openxmlformats.org/officeDocument/2006/relationships/image" Target="../media/image8.png"/><Relationship Id="rId4" Type="http://schemas.openxmlformats.org/officeDocument/2006/relationships/audio" Target="../media/media9.m4a"/><Relationship Id="rId9" Type="http://schemas.openxmlformats.org/officeDocument/2006/relationships/image" Target="../media/image18.wmf"/></Relationships>
</file>

<file path=ppt/slides/_rels/slide10.xml.rels><?xml version="1.0" encoding="UTF-8" standalone="yes"?>
<Relationships xmlns="http://schemas.openxmlformats.org/package/2006/relationships"><Relationship Id="rId8" Type="http://schemas.openxmlformats.org/officeDocument/2006/relationships/oleObject" Target="../embeddings/oleObject13.bin"/><Relationship Id="rId3" Type="http://schemas.microsoft.com/office/2007/relationships/media" Target="../media/media10.m4a"/><Relationship Id="rId7" Type="http://schemas.openxmlformats.org/officeDocument/2006/relationships/image" Target="../media/image19.wmf"/><Relationship Id="rId12" Type="http://schemas.openxmlformats.org/officeDocument/2006/relationships/image" Target="../media/image8.png"/><Relationship Id="rId2" Type="http://schemas.openxmlformats.org/officeDocument/2006/relationships/tags" Target="../tags/tag8.xml"/><Relationship Id="rId1" Type="http://schemas.openxmlformats.org/officeDocument/2006/relationships/vmlDrawing" Target="../drawings/vmlDrawing5.vml"/><Relationship Id="rId6" Type="http://schemas.openxmlformats.org/officeDocument/2006/relationships/oleObject" Target="../embeddings/oleObject12.bin"/><Relationship Id="rId11" Type="http://schemas.openxmlformats.org/officeDocument/2006/relationships/image" Target="../media/image21.wmf"/><Relationship Id="rId5" Type="http://schemas.openxmlformats.org/officeDocument/2006/relationships/slideLayout" Target="../slideLayouts/slideLayout2.xml"/><Relationship Id="rId10" Type="http://schemas.openxmlformats.org/officeDocument/2006/relationships/oleObject" Target="../embeddings/oleObject14.bin"/><Relationship Id="rId4" Type="http://schemas.openxmlformats.org/officeDocument/2006/relationships/audio" Target="../media/media10.m4a"/><Relationship Id="rId9" Type="http://schemas.openxmlformats.org/officeDocument/2006/relationships/image" Target="../media/image20.wmf"/></Relationships>
</file>

<file path=ppt/slides/_rels/slide11.xml.rels><?xml version="1.0" encoding="UTF-8" standalone="yes"?>
<Relationships xmlns="http://schemas.openxmlformats.org/package/2006/relationships"><Relationship Id="rId8" Type="http://schemas.openxmlformats.org/officeDocument/2006/relationships/oleObject" Target="../embeddings/oleObject16.bin"/><Relationship Id="rId13" Type="http://schemas.openxmlformats.org/officeDocument/2006/relationships/image" Target="../media/image17.wmf"/><Relationship Id="rId3" Type="http://schemas.microsoft.com/office/2007/relationships/media" Target="../media/media11.m4a"/><Relationship Id="rId7" Type="http://schemas.openxmlformats.org/officeDocument/2006/relationships/image" Target="../media/image22.wmf"/><Relationship Id="rId12" Type="http://schemas.openxmlformats.org/officeDocument/2006/relationships/oleObject" Target="../embeddings/oleObject18.bin"/><Relationship Id="rId2" Type="http://schemas.openxmlformats.org/officeDocument/2006/relationships/tags" Target="../tags/tag9.xml"/><Relationship Id="rId1" Type="http://schemas.openxmlformats.org/officeDocument/2006/relationships/vmlDrawing" Target="../drawings/vmlDrawing6.vml"/><Relationship Id="rId6" Type="http://schemas.openxmlformats.org/officeDocument/2006/relationships/oleObject" Target="../embeddings/oleObject15.bin"/><Relationship Id="rId11" Type="http://schemas.openxmlformats.org/officeDocument/2006/relationships/image" Target="../media/image24.wmf"/><Relationship Id="rId5" Type="http://schemas.openxmlformats.org/officeDocument/2006/relationships/slideLayout" Target="../slideLayouts/slideLayout2.xml"/><Relationship Id="rId10" Type="http://schemas.openxmlformats.org/officeDocument/2006/relationships/oleObject" Target="../embeddings/oleObject17.bin"/><Relationship Id="rId4" Type="http://schemas.openxmlformats.org/officeDocument/2006/relationships/audio" Target="../media/media11.m4a"/><Relationship Id="rId9" Type="http://schemas.openxmlformats.org/officeDocument/2006/relationships/image" Target="../media/image23.wmf"/><Relationship Id="rId1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audio" Target="../media/media12.m4a"/><Relationship Id="rId2" Type="http://schemas.microsoft.com/office/2007/relationships/media" Target="../media/media12.m4a"/><Relationship Id="rId1" Type="http://schemas.openxmlformats.org/officeDocument/2006/relationships/tags" Target="../tags/tag10.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oleObject" Target="../embeddings/oleObject20.bin"/><Relationship Id="rId3" Type="http://schemas.microsoft.com/office/2007/relationships/media" Target="../media/media13.m4a"/><Relationship Id="rId7" Type="http://schemas.openxmlformats.org/officeDocument/2006/relationships/image" Target="../media/image9.wmf"/><Relationship Id="rId2" Type="http://schemas.openxmlformats.org/officeDocument/2006/relationships/tags" Target="../tags/tag11.xml"/><Relationship Id="rId1" Type="http://schemas.openxmlformats.org/officeDocument/2006/relationships/vmlDrawing" Target="../drawings/vmlDrawing7.vml"/><Relationship Id="rId6" Type="http://schemas.openxmlformats.org/officeDocument/2006/relationships/oleObject" Target="../embeddings/oleObject19.bin"/><Relationship Id="rId5" Type="http://schemas.openxmlformats.org/officeDocument/2006/relationships/slideLayout" Target="../slideLayouts/slideLayout2.xml"/><Relationship Id="rId10" Type="http://schemas.openxmlformats.org/officeDocument/2006/relationships/image" Target="../media/image8.png"/><Relationship Id="rId4" Type="http://schemas.openxmlformats.org/officeDocument/2006/relationships/audio" Target="../media/media13.m4a"/><Relationship Id="rId9" Type="http://schemas.openxmlformats.org/officeDocument/2006/relationships/image" Target="../media/image25.wmf"/></Relationships>
</file>

<file path=ppt/slides/_rels/slide14.xml.rels><?xml version="1.0" encoding="UTF-8" standalone="yes"?>
<Relationships xmlns="http://schemas.openxmlformats.org/package/2006/relationships"><Relationship Id="rId8" Type="http://schemas.openxmlformats.org/officeDocument/2006/relationships/oleObject" Target="../embeddings/oleObject22.bin"/><Relationship Id="rId3" Type="http://schemas.microsoft.com/office/2007/relationships/media" Target="../media/media14.m4a"/><Relationship Id="rId7" Type="http://schemas.openxmlformats.org/officeDocument/2006/relationships/image" Target="../media/image26.wmf"/><Relationship Id="rId12" Type="http://schemas.openxmlformats.org/officeDocument/2006/relationships/image" Target="../media/image8.png"/><Relationship Id="rId2" Type="http://schemas.openxmlformats.org/officeDocument/2006/relationships/tags" Target="../tags/tag12.xml"/><Relationship Id="rId1" Type="http://schemas.openxmlformats.org/officeDocument/2006/relationships/vmlDrawing" Target="../drawings/vmlDrawing8.vml"/><Relationship Id="rId6" Type="http://schemas.openxmlformats.org/officeDocument/2006/relationships/oleObject" Target="../embeddings/oleObject21.bin"/><Relationship Id="rId11" Type="http://schemas.openxmlformats.org/officeDocument/2006/relationships/image" Target="../media/image28.wmf"/><Relationship Id="rId5" Type="http://schemas.openxmlformats.org/officeDocument/2006/relationships/slideLayout" Target="../slideLayouts/slideLayout2.xml"/><Relationship Id="rId10" Type="http://schemas.openxmlformats.org/officeDocument/2006/relationships/oleObject" Target="../embeddings/oleObject23.bin"/><Relationship Id="rId4" Type="http://schemas.openxmlformats.org/officeDocument/2006/relationships/audio" Target="../media/media14.m4a"/><Relationship Id="rId9" Type="http://schemas.openxmlformats.org/officeDocument/2006/relationships/image" Target="../media/image27.wmf"/></Relationships>
</file>

<file path=ppt/slides/_rels/slide15.xml.rels><?xml version="1.0" encoding="UTF-8" standalone="yes"?>
<Relationships xmlns="http://schemas.openxmlformats.org/package/2006/relationships"><Relationship Id="rId8" Type="http://schemas.openxmlformats.org/officeDocument/2006/relationships/oleObject" Target="../embeddings/oleObject25.bin"/><Relationship Id="rId13" Type="http://schemas.openxmlformats.org/officeDocument/2006/relationships/image" Target="../media/image17.wmf"/><Relationship Id="rId3" Type="http://schemas.microsoft.com/office/2007/relationships/media" Target="../media/media15.m4a"/><Relationship Id="rId7" Type="http://schemas.openxmlformats.org/officeDocument/2006/relationships/image" Target="../media/image29.wmf"/><Relationship Id="rId12" Type="http://schemas.openxmlformats.org/officeDocument/2006/relationships/oleObject" Target="../embeddings/oleObject27.bin"/><Relationship Id="rId2" Type="http://schemas.openxmlformats.org/officeDocument/2006/relationships/tags" Target="../tags/tag13.xml"/><Relationship Id="rId1" Type="http://schemas.openxmlformats.org/officeDocument/2006/relationships/vmlDrawing" Target="../drawings/vmlDrawing9.vml"/><Relationship Id="rId6" Type="http://schemas.openxmlformats.org/officeDocument/2006/relationships/oleObject" Target="../embeddings/oleObject24.bin"/><Relationship Id="rId11" Type="http://schemas.openxmlformats.org/officeDocument/2006/relationships/image" Target="../media/image31.wmf"/><Relationship Id="rId5" Type="http://schemas.openxmlformats.org/officeDocument/2006/relationships/slideLayout" Target="../slideLayouts/slideLayout2.xml"/><Relationship Id="rId10" Type="http://schemas.openxmlformats.org/officeDocument/2006/relationships/oleObject" Target="../embeddings/oleObject26.bin"/><Relationship Id="rId4" Type="http://schemas.openxmlformats.org/officeDocument/2006/relationships/audio" Target="../media/media15.m4a"/><Relationship Id="rId9" Type="http://schemas.openxmlformats.org/officeDocument/2006/relationships/image" Target="../media/image30.wmf"/><Relationship Id="rId14" Type="http://schemas.openxmlformats.org/officeDocument/2006/relationships/image" Target="../media/image8.png"/></Relationships>
</file>

<file path=ppt/slides/_rels/slide16.xml.rels><?xml version="1.0" encoding="UTF-8" standalone="yes"?>
<Relationships xmlns="http://schemas.openxmlformats.org/package/2006/relationships"><Relationship Id="rId3" Type="http://schemas.openxmlformats.org/officeDocument/2006/relationships/audio" Target="../media/media16.m4a"/><Relationship Id="rId2" Type="http://schemas.microsoft.com/office/2007/relationships/media" Target="../media/media16.m4a"/><Relationship Id="rId1" Type="http://schemas.openxmlformats.org/officeDocument/2006/relationships/tags" Target="../tags/tag14.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wav"/><Relationship Id="rId1" Type="http://schemas.microsoft.com/office/2007/relationships/media" Target="../media/media17.wav"/><Relationship Id="rId4" Type="http://schemas.openxmlformats.org/officeDocument/2006/relationships/image" Target="../media/image32.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wav"/><Relationship Id="rId1" Type="http://schemas.microsoft.com/office/2007/relationships/media" Target="../media/media18.wav"/><Relationship Id="rId4" Type="http://schemas.openxmlformats.org/officeDocument/2006/relationships/image" Target="../media/image32.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2.png"/><Relationship Id="rId2" Type="http://schemas.openxmlformats.org/officeDocument/2006/relationships/audio" Target="../media/media19.wav"/><Relationship Id="rId1" Type="http://schemas.microsoft.com/office/2007/relationships/media" Target="../media/media19.wav"/><Relationship Id="rId6" Type="http://schemas.openxmlformats.org/officeDocument/2006/relationships/image" Target="../media/image35.jpeg"/><Relationship Id="rId5" Type="http://schemas.openxmlformats.org/officeDocument/2006/relationships/image" Target="../media/image34.jpeg"/><Relationship Id="rId4" Type="http://schemas.openxmlformats.org/officeDocument/2006/relationships/image" Target="../media/image33.jpe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0.wav"/><Relationship Id="rId1" Type="http://schemas.microsoft.com/office/2007/relationships/media" Target="../media/media20.wav"/><Relationship Id="rId4" Type="http://schemas.openxmlformats.org/officeDocument/2006/relationships/image" Target="../media/image3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8.11 Row operations</a:t>
            </a:r>
            <a:endParaRPr lang="en-CA" dirty="0"/>
          </a:p>
        </p:txBody>
      </p:sp>
      <p:sp>
        <p:nvSpPr>
          <p:cNvPr id="3" name="AutoShape 5" descr="File:L&amp;W Regt Badg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5" name="AutoShape 8" descr="https://army.ca/inf/linc.gif"/>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6" name="AutoShape 10" descr="https://army.ca/inf/linc.gif"/>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8" name="Audio 7">
            <a:hlinkClick r:id="" action="ppaction://media"/>
            <a:extLst>
              <a:ext uri="{FF2B5EF4-FFF2-40B4-BE49-F238E27FC236}">
                <a16:creationId xmlns:a16="http://schemas.microsoft.com/office/drawing/2014/main" id="{E75F2F0C-B69E-4CC3-9061-F2FA56E377E7}"/>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6847970"/>
      </p:ext>
    </p:extLst>
  </p:cSld>
  <p:clrMapOvr>
    <a:masterClrMapping/>
  </p:clrMapOvr>
  <mc:AlternateContent xmlns:mc="http://schemas.openxmlformats.org/markup-compatibility/2006">
    <mc:Choice xmlns:p14="http://schemas.microsoft.com/office/powerpoint/2010/main" Requires="p14">
      <p:transition spd="slow" p14:dur="2000" advTm="10643"/>
    </mc:Choice>
    <mc:Fallback>
      <p:transition spd="slow" advTm="1064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Introduction</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In this topic, we will</a:t>
            </a:r>
          </a:p>
          <a:p>
            <a:pPr lvl="1"/>
            <a:r>
              <a:rPr lang="en-US" dirty="0"/>
              <a:t>Review the row operations on a matrix</a:t>
            </a:r>
          </a:p>
          <a:p>
            <a:pPr lvl="1"/>
            <a:r>
              <a:rPr lang="en-US" dirty="0"/>
              <a:t>See that each row operation is a linear operator,</a:t>
            </a:r>
          </a:p>
          <a:p>
            <a:pPr marL="457200" lvl="1" indent="0">
              <a:buNone/>
            </a:pPr>
            <a:r>
              <a:rPr lang="en-US" dirty="0"/>
              <a:t>	and thus can be represented by a square matrix</a:t>
            </a:r>
          </a:p>
          <a:p>
            <a:pPr lvl="1"/>
            <a:r>
              <a:rPr lang="en-US" dirty="0"/>
              <a:t>Find these matrices</a:t>
            </a:r>
          </a:p>
          <a:p>
            <a:pPr lvl="1"/>
            <a:r>
              <a:rPr lang="en-US" dirty="0"/>
              <a:t>Observe that these matrices are invertible</a:t>
            </a:r>
          </a:p>
        </p:txBody>
      </p:sp>
      <p:sp>
        <p:nvSpPr>
          <p:cNvPr id="4" name="Footer Placeholder 3"/>
          <p:cNvSpPr>
            <a:spLocks noGrp="1"/>
          </p:cNvSpPr>
          <p:nvPr>
            <p:ph type="ftr" sz="quarter" idx="11"/>
          </p:nvPr>
        </p:nvSpPr>
        <p:spPr/>
        <p:txBody>
          <a:bodyPr/>
          <a:lstStyle/>
          <a:p>
            <a:r>
              <a:rPr lang="en-US"/>
              <a:t>Row operations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2</a:t>
            </a:fld>
            <a:endParaRPr lang="en-CA"/>
          </a:p>
        </p:txBody>
      </p:sp>
      <p:pic>
        <p:nvPicPr>
          <p:cNvPr id="9" name="Audio 8">
            <a:hlinkClick r:id="" action="ppaction://media"/>
            <a:extLst>
              <a:ext uri="{FF2B5EF4-FFF2-40B4-BE49-F238E27FC236}">
                <a16:creationId xmlns:a16="http://schemas.microsoft.com/office/drawing/2014/main" id="{9D3DBA0F-6B04-4E4E-9D7D-2466E17BD902}"/>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835283541"/>
      </p:ext>
    </p:extLst>
  </p:cSld>
  <p:clrMapOvr>
    <a:masterClrMapping/>
  </p:clrMapOvr>
  <mc:AlternateContent xmlns:mc="http://schemas.openxmlformats.org/markup-compatibility/2006">
    <mc:Choice xmlns:p14="http://schemas.microsoft.com/office/powerpoint/2010/main" Requires="p14">
      <p:transition spd="slow" p14:dur="2000" advTm="29935"/>
    </mc:Choice>
    <mc:Fallback>
      <p:transition spd="slow" advTm="2993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Row operations</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There are three row operations:</a:t>
            </a:r>
          </a:p>
          <a:p>
            <a:pPr lvl="1"/>
            <a:r>
              <a:rPr lang="en-US" dirty="0"/>
              <a:t>Swapping two rows</a:t>
            </a:r>
          </a:p>
          <a:p>
            <a:pPr lvl="1"/>
            <a:r>
              <a:rPr lang="en-US" dirty="0"/>
              <a:t>Adding a multiple of one row onto another</a:t>
            </a:r>
          </a:p>
          <a:p>
            <a:pPr lvl="1"/>
            <a:r>
              <a:rPr lang="en-US" dirty="0"/>
              <a:t>Multiplying a row by a non-zero scalar</a:t>
            </a:r>
          </a:p>
          <a:p>
            <a:pPr lvl="1"/>
            <a:endParaRPr lang="en-US" dirty="0"/>
          </a:p>
          <a:p>
            <a:r>
              <a:rPr lang="en-US" dirty="0"/>
              <a:t>Previously, we represented these operations by an italicized capital </a:t>
            </a:r>
            <a:r>
              <a:rPr lang="en-US" i="1" dirty="0"/>
              <a:t>R</a:t>
            </a:r>
            <a:r>
              <a:rPr lang="en-US" dirty="0"/>
              <a:t> with a subscript</a:t>
            </a:r>
          </a:p>
          <a:p>
            <a:pPr marL="57150" indent="0" algn="ctr">
              <a:buNone/>
            </a:pPr>
            <a:r>
              <a:rPr lang="en-US" i="1" dirty="0" err="1">
                <a:latin typeface="Times New Roman" panose="02020603050405020304" pitchFamily="18" charset="0"/>
              </a:rPr>
              <a:t>R</a:t>
            </a:r>
            <a:r>
              <a:rPr lang="en-US" i="1" baseline="-25000" dirty="0" err="1">
                <a:latin typeface="Times New Roman" panose="02020603050405020304" pitchFamily="18" charset="0"/>
              </a:rPr>
              <a:t>Ri</a:t>
            </a:r>
            <a:r>
              <a:rPr lang="en-US" i="1" baseline="-25000" dirty="0">
                <a:latin typeface="Times New Roman" panose="02020603050405020304" pitchFamily="18" charset="0"/>
              </a:rPr>
              <a:t> </a:t>
            </a:r>
            <a:r>
              <a:rPr lang="en-US" baseline="-25000" dirty="0">
                <a:latin typeface="Times New Roman" panose="02020603050405020304" pitchFamily="18" charset="0"/>
              </a:rPr>
              <a:t>↔ </a:t>
            </a:r>
            <a:r>
              <a:rPr lang="en-US" baseline="-25000" dirty="0" err="1">
                <a:latin typeface="Times New Roman" panose="02020603050405020304" pitchFamily="18" charset="0"/>
              </a:rPr>
              <a:t>R</a:t>
            </a:r>
            <a:r>
              <a:rPr lang="en-US" i="1" baseline="-25000" dirty="0" err="1">
                <a:latin typeface="Times New Roman" panose="02020603050405020304" pitchFamily="18" charset="0"/>
              </a:rPr>
              <a:t>j</a:t>
            </a:r>
            <a:r>
              <a:rPr lang="en-US" i="1" dirty="0">
                <a:latin typeface="Times New Roman" panose="02020603050405020304" pitchFamily="18" charset="0"/>
              </a:rPr>
              <a:t>	        R</a:t>
            </a:r>
            <a:r>
              <a:rPr lang="en-US" i="1" baseline="-25000" dirty="0">
                <a:latin typeface="Symbol" panose="05050102010706020507" pitchFamily="18" charset="2"/>
              </a:rPr>
              <a:t>a </a:t>
            </a:r>
            <a:r>
              <a:rPr lang="en-US" baseline="-25000" dirty="0">
                <a:latin typeface="Times New Roman" panose="02020603050405020304" pitchFamily="18" charset="0"/>
              </a:rPr>
              <a:t>R</a:t>
            </a:r>
            <a:r>
              <a:rPr lang="en-US" i="1" baseline="-25000" dirty="0">
                <a:latin typeface="Times New Roman" panose="02020603050405020304" pitchFamily="18" charset="0"/>
              </a:rPr>
              <a:t>i </a:t>
            </a:r>
            <a:r>
              <a:rPr lang="en-US" baseline="-25000" dirty="0">
                <a:latin typeface="Times New Roman" panose="02020603050405020304" pitchFamily="18" charset="0"/>
              </a:rPr>
              <a:t>→ R </a:t>
            </a:r>
            <a:r>
              <a:rPr lang="en-US" i="1" baseline="-25000" dirty="0">
                <a:latin typeface="Times New Roman" panose="02020603050405020304" pitchFamily="18" charset="0"/>
              </a:rPr>
              <a:t>j</a:t>
            </a:r>
            <a:r>
              <a:rPr lang="en-US" i="1" dirty="0">
                <a:latin typeface="Times New Roman" panose="02020603050405020304" pitchFamily="18" charset="0"/>
              </a:rPr>
              <a:t>        R</a:t>
            </a:r>
            <a:r>
              <a:rPr lang="en-US" i="1" baseline="-25000" dirty="0">
                <a:latin typeface="Symbol" panose="05050102010706020507" pitchFamily="18" charset="2"/>
              </a:rPr>
              <a:t>a </a:t>
            </a:r>
            <a:r>
              <a:rPr lang="en-US" baseline="-25000" dirty="0">
                <a:latin typeface="Times New Roman" panose="02020603050405020304" pitchFamily="18" charset="0"/>
              </a:rPr>
              <a:t>R</a:t>
            </a:r>
            <a:r>
              <a:rPr lang="en-US" i="1" baseline="-25000" dirty="0">
                <a:latin typeface="Times New Roman" panose="02020603050405020304" pitchFamily="18" charset="0"/>
              </a:rPr>
              <a:t>i</a:t>
            </a:r>
            <a:endParaRPr lang="en-US" dirty="0"/>
          </a:p>
          <a:p>
            <a:pPr lvl="1"/>
            <a:endParaRPr lang="en-US" dirty="0"/>
          </a:p>
          <a:p>
            <a:pPr lvl="1"/>
            <a:r>
              <a:rPr lang="en-US" dirty="0"/>
              <a:t>Recall also that all linear maps are represented by such letters</a:t>
            </a:r>
          </a:p>
        </p:txBody>
      </p:sp>
      <p:sp>
        <p:nvSpPr>
          <p:cNvPr id="4" name="Footer Placeholder 3"/>
          <p:cNvSpPr>
            <a:spLocks noGrp="1"/>
          </p:cNvSpPr>
          <p:nvPr>
            <p:ph type="ftr" sz="quarter" idx="11"/>
          </p:nvPr>
        </p:nvSpPr>
        <p:spPr/>
        <p:txBody>
          <a:bodyPr/>
          <a:lstStyle/>
          <a:p>
            <a:r>
              <a:rPr lang="en-US"/>
              <a:t>Row operations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3</a:t>
            </a:fld>
            <a:endParaRPr lang="en-CA"/>
          </a:p>
        </p:txBody>
      </p:sp>
      <p:pic>
        <p:nvPicPr>
          <p:cNvPr id="5" name="Audio 4">
            <a:hlinkClick r:id="" action="ppaction://media"/>
            <a:extLst>
              <a:ext uri="{FF2B5EF4-FFF2-40B4-BE49-F238E27FC236}">
                <a16:creationId xmlns:a16="http://schemas.microsoft.com/office/drawing/2014/main" id="{231D7DC6-EDE5-4440-84D6-D207D4C4C47F}"/>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061719265"/>
      </p:ext>
    </p:extLst>
  </p:cSld>
  <p:clrMapOvr>
    <a:masterClrMapping/>
  </p:clrMapOvr>
  <mc:AlternateContent xmlns:mc="http://schemas.openxmlformats.org/markup-compatibility/2006">
    <mc:Choice xmlns:p14="http://schemas.microsoft.com/office/powerpoint/2010/main" Requires="p14">
      <p:transition spd="slow" p14:dur="2000" advTm="61250"/>
    </mc:Choice>
    <mc:Fallback>
      <p:transition spd="slow" advTm="612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5" fill="hold" display="0">
                  <p:stCondLst>
                    <p:cond delay="indefinite"/>
                  </p:stCondLst>
                  <p:endCondLst>
                    <p:cond evt="onStopAudio" delay="0">
                      <p:tgtEl>
                        <p:sldTgt/>
                      </p:tgtEl>
                    </p:cond>
                  </p:endCondLst>
                </p:cTn>
                <p:tgtEl>
                  <p:spTgt spid="5"/>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Swapping two rows</a:t>
            </a:r>
            <a:endParaRPr lang="en-CA" dirty="0"/>
          </a:p>
        </p:txBody>
      </p:sp>
      <p:sp>
        <p:nvSpPr>
          <p:cNvPr id="3" name="Content Placeholder 2"/>
          <p:cNvSpPr>
            <a:spLocks noGrp="1"/>
          </p:cNvSpPr>
          <p:nvPr>
            <p:ph idx="1"/>
          </p:nvPr>
        </p:nvSpPr>
        <p:spPr>
          <a:xfrm>
            <a:off x="457199" y="1600200"/>
            <a:ext cx="8399417" cy="4525963"/>
          </a:xfrm>
        </p:spPr>
        <p:txBody>
          <a:bodyPr/>
          <a:lstStyle/>
          <a:p>
            <a:r>
              <a:rPr lang="en-US" dirty="0"/>
              <a:t>Suppose that </a:t>
            </a:r>
            <a:r>
              <a:rPr lang="en-US" i="1" dirty="0">
                <a:latin typeface="Times New Roman" panose="02020603050405020304" pitchFamily="18" charset="0"/>
              </a:rPr>
              <a:t>A</a:t>
            </a:r>
            <a:r>
              <a:rPr lang="en-US" dirty="0">
                <a:latin typeface="Times New Roman" panose="02020603050405020304" pitchFamily="18" charset="0"/>
              </a:rPr>
              <a:t> ∈ ℒ (</a:t>
            </a:r>
            <a:r>
              <a:rPr lang="en-US" b="1" dirty="0">
                <a:latin typeface="Times New Roman" panose="02020603050405020304" pitchFamily="18" charset="0"/>
              </a:rPr>
              <a:t>R</a:t>
            </a:r>
            <a:r>
              <a:rPr lang="en-US" i="1" baseline="30000" dirty="0">
                <a:latin typeface="Times New Roman" panose="02020603050405020304" pitchFamily="18" charset="0"/>
              </a:rPr>
              <a:t>n</a:t>
            </a:r>
            <a:r>
              <a:rPr lang="en-US" dirty="0">
                <a:latin typeface="Times New Roman" panose="02020603050405020304" pitchFamily="18" charset="0"/>
              </a:rPr>
              <a:t>, </a:t>
            </a:r>
            <a:r>
              <a:rPr lang="en-US" b="1" dirty="0">
                <a:latin typeface="Times New Roman" panose="02020603050405020304" pitchFamily="18" charset="0"/>
              </a:rPr>
              <a:t>R</a:t>
            </a:r>
            <a:r>
              <a:rPr lang="en-US" i="1" baseline="30000" dirty="0">
                <a:latin typeface="Times New Roman" panose="02020603050405020304" pitchFamily="18" charset="0"/>
              </a:rPr>
              <a:t>m</a:t>
            </a:r>
            <a:r>
              <a:rPr lang="en-US" dirty="0">
                <a:latin typeface="Times New Roman" panose="02020603050405020304" pitchFamily="18" charset="0"/>
              </a:rPr>
              <a:t>)</a:t>
            </a:r>
            <a:r>
              <a:rPr lang="en-US" dirty="0"/>
              <a:t>,</a:t>
            </a:r>
            <a:br>
              <a:rPr lang="en-US" dirty="0"/>
            </a:br>
            <a:r>
              <a:rPr lang="en-US" dirty="0"/>
              <a:t>	so </a:t>
            </a:r>
            <a:r>
              <a:rPr lang="en-US" i="1" dirty="0">
                <a:latin typeface="Times New Roman" panose="02020603050405020304" pitchFamily="18" charset="0"/>
              </a:rPr>
              <a:t>A</a:t>
            </a:r>
            <a:r>
              <a:rPr lang="en-US" dirty="0"/>
              <a:t> is representable by an </a:t>
            </a:r>
            <a:r>
              <a:rPr lang="en-US" i="1" dirty="0">
                <a:latin typeface="Times New Roman" panose="02020603050405020304" pitchFamily="18" charset="0"/>
              </a:rPr>
              <a:t>m</a:t>
            </a:r>
            <a:r>
              <a:rPr lang="en-US" dirty="0">
                <a:latin typeface="Times New Roman" panose="02020603050405020304" pitchFamily="18" charset="0"/>
              </a:rPr>
              <a:t> × </a:t>
            </a:r>
            <a:r>
              <a:rPr lang="en-US" i="1" dirty="0">
                <a:latin typeface="Times New Roman" panose="02020603050405020304" pitchFamily="18" charset="0"/>
              </a:rPr>
              <a:t>n</a:t>
            </a:r>
            <a:r>
              <a:rPr lang="en-US" dirty="0">
                <a:latin typeface="Times New Roman" panose="02020603050405020304" pitchFamily="18" charset="0"/>
              </a:rPr>
              <a:t> </a:t>
            </a:r>
            <a:r>
              <a:rPr lang="en-US" dirty="0"/>
              <a:t>matrix</a:t>
            </a:r>
          </a:p>
          <a:p>
            <a:r>
              <a:rPr lang="en-US" dirty="0"/>
              <a:t>Recall that the matrix-matrix multiplication </a:t>
            </a:r>
            <a:r>
              <a:rPr lang="en-US" i="1" dirty="0">
                <a:latin typeface="Times New Roman" panose="02020603050405020304" pitchFamily="18" charset="0"/>
              </a:rPr>
              <a:t>BA</a:t>
            </a:r>
            <a:r>
              <a:rPr lang="en-US" dirty="0">
                <a:latin typeface="Times New Roman" panose="02020603050405020304" pitchFamily="18" charset="0"/>
              </a:rPr>
              <a:t> </a:t>
            </a:r>
            <a:r>
              <a:rPr lang="en-US" dirty="0"/>
              <a:t>can be found by multiplying each column vector of</a:t>
            </a:r>
            <a:r>
              <a:rPr lang="en-US" dirty="0">
                <a:latin typeface="Times New Roman" panose="02020603050405020304" pitchFamily="18" charset="0"/>
              </a:rPr>
              <a:t> </a:t>
            </a:r>
            <a:r>
              <a:rPr lang="en-US" i="1" dirty="0">
                <a:latin typeface="Times New Roman" panose="02020603050405020304" pitchFamily="18" charset="0"/>
              </a:rPr>
              <a:t>A</a:t>
            </a:r>
            <a:r>
              <a:rPr lang="en-US" dirty="0">
                <a:latin typeface="Times New Roman" panose="02020603050405020304" pitchFamily="18" charset="0"/>
              </a:rPr>
              <a:t> </a:t>
            </a:r>
            <a:r>
              <a:rPr lang="en-US" dirty="0"/>
              <a:t>by</a:t>
            </a:r>
            <a:r>
              <a:rPr lang="en-US" dirty="0">
                <a:latin typeface="Times New Roman" panose="02020603050405020304" pitchFamily="18" charset="0"/>
              </a:rPr>
              <a:t> </a:t>
            </a:r>
            <a:r>
              <a:rPr lang="en-US" i="1" dirty="0">
                <a:latin typeface="Times New Roman" panose="02020603050405020304" pitchFamily="18" charset="0"/>
              </a:rPr>
              <a:t>B</a:t>
            </a:r>
            <a:r>
              <a:rPr lang="en-US" dirty="0"/>
              <a:t>, so</a:t>
            </a:r>
          </a:p>
          <a:p>
            <a:pPr marL="0" indent="0" algn="ctr">
              <a:buNone/>
            </a:pPr>
            <a:r>
              <a:rPr lang="en-US" i="1" dirty="0">
                <a:latin typeface="Times New Roman" panose="02020603050405020304" pitchFamily="18" charset="0"/>
              </a:rPr>
              <a:t>BA</a:t>
            </a:r>
            <a:r>
              <a:rPr lang="en-US" dirty="0">
                <a:latin typeface="Times New Roman" panose="02020603050405020304" pitchFamily="18" charset="0"/>
              </a:rPr>
              <a:t> = (</a:t>
            </a:r>
            <a:r>
              <a:rPr lang="en-US" i="1" dirty="0">
                <a:latin typeface="Times New Roman" panose="02020603050405020304" pitchFamily="18" charset="0"/>
              </a:rPr>
              <a:t>B</a:t>
            </a:r>
            <a:r>
              <a:rPr lang="en-US" b="1" dirty="0">
                <a:latin typeface="Times New Roman" panose="02020603050405020304" pitchFamily="18" charset="0"/>
              </a:rPr>
              <a:t>a</a:t>
            </a:r>
            <a:r>
              <a:rPr lang="en-US" baseline="-25000" dirty="0">
                <a:latin typeface="Times New Roman" panose="02020603050405020304" pitchFamily="18" charset="0"/>
              </a:rPr>
              <a:t>1</a:t>
            </a:r>
            <a:r>
              <a:rPr lang="en-US" dirty="0">
                <a:latin typeface="Times New Roman" panose="02020603050405020304" pitchFamily="18" charset="0"/>
              </a:rPr>
              <a:t> ··· </a:t>
            </a:r>
            <a:r>
              <a:rPr lang="en-US" i="1" dirty="0">
                <a:latin typeface="Times New Roman" panose="02020603050405020304" pitchFamily="18" charset="0"/>
              </a:rPr>
              <a:t>B</a:t>
            </a:r>
            <a:r>
              <a:rPr lang="en-US" b="1" dirty="0">
                <a:latin typeface="Times New Roman" panose="02020603050405020304" pitchFamily="18" charset="0"/>
              </a:rPr>
              <a:t>a</a:t>
            </a:r>
            <a:r>
              <a:rPr lang="en-US" i="1" baseline="-25000" dirty="0">
                <a:latin typeface="Times New Roman" panose="02020603050405020304" pitchFamily="18" charset="0"/>
              </a:rPr>
              <a:t>n</a:t>
            </a:r>
            <a:r>
              <a:rPr lang="en-US" dirty="0">
                <a:latin typeface="Times New Roman" panose="02020603050405020304" pitchFamily="18" charset="0"/>
              </a:rPr>
              <a:t>)</a:t>
            </a:r>
            <a:endParaRPr lang="en-US" i="1" dirty="0">
              <a:latin typeface="Times New Roman" panose="02020603050405020304" pitchFamily="18" charset="0"/>
            </a:endParaRPr>
          </a:p>
          <a:p>
            <a:r>
              <a:rPr lang="en-US" dirty="0"/>
              <a:t>Question: How can we swaps two entries of each </a:t>
            </a:r>
            <a:r>
              <a:rPr lang="en-US" b="1" dirty="0" err="1"/>
              <a:t>a</a:t>
            </a:r>
            <a:r>
              <a:rPr lang="en-US" i="1" baseline="-25000" dirty="0" err="1"/>
              <a:t>k</a:t>
            </a:r>
            <a:endParaRPr lang="en-US" dirty="0"/>
          </a:p>
          <a:p>
            <a:r>
              <a:rPr lang="en-US" dirty="0"/>
              <a:t>Now, swapping two entries in a vector is a linear mapping,</a:t>
            </a:r>
          </a:p>
          <a:p>
            <a:pPr marL="0" indent="0">
              <a:buNone/>
            </a:pPr>
            <a:r>
              <a:rPr lang="en-US" dirty="0"/>
              <a:t>	for it doesn’t matter if we swap those entries in</a:t>
            </a:r>
            <a:r>
              <a:rPr lang="en-US" dirty="0">
                <a:latin typeface="Times New Roman" panose="02020603050405020304" pitchFamily="18" charset="0"/>
              </a:rPr>
              <a:t> </a:t>
            </a:r>
            <a:r>
              <a:rPr lang="en-US" i="1" dirty="0">
                <a:latin typeface="Symbol" panose="05050102010706020507" pitchFamily="18" charset="2"/>
              </a:rPr>
              <a:t>b </a:t>
            </a:r>
            <a:r>
              <a:rPr lang="en-US" b="1" dirty="0">
                <a:latin typeface="Times New Roman" panose="02020603050405020304" pitchFamily="18" charset="0"/>
              </a:rPr>
              <a:t>u</a:t>
            </a:r>
            <a:r>
              <a:rPr lang="en-US" baseline="-25000" dirty="0">
                <a:latin typeface="Times New Roman" panose="02020603050405020304" pitchFamily="18" charset="0"/>
              </a:rPr>
              <a:t>1</a:t>
            </a:r>
            <a:r>
              <a:rPr lang="en-US" dirty="0">
                <a:latin typeface="Times New Roman" panose="02020603050405020304" pitchFamily="18" charset="0"/>
              </a:rPr>
              <a:t> + </a:t>
            </a:r>
            <a:r>
              <a:rPr lang="en-US" i="1" dirty="0">
                <a:latin typeface="Symbol" panose="05050102010706020507" pitchFamily="18" charset="2"/>
              </a:rPr>
              <a:t>g </a:t>
            </a:r>
            <a:r>
              <a:rPr lang="en-US" b="1" dirty="0">
                <a:latin typeface="Times New Roman" panose="02020603050405020304" pitchFamily="18" charset="0"/>
              </a:rPr>
              <a:t>u</a:t>
            </a:r>
            <a:r>
              <a:rPr lang="en-US" baseline="-25000" dirty="0">
                <a:latin typeface="Times New Roman" panose="02020603050405020304" pitchFamily="18" charset="0"/>
              </a:rPr>
              <a:t>2</a:t>
            </a:r>
          </a:p>
          <a:p>
            <a:pPr marL="0" indent="0">
              <a:buNone/>
            </a:pPr>
            <a:r>
              <a:rPr lang="en-US" dirty="0"/>
              <a:t>	or swap the two entries of </a:t>
            </a:r>
            <a:r>
              <a:rPr lang="en-US" b="1" dirty="0">
                <a:latin typeface="Times New Roman" panose="02020603050405020304" pitchFamily="18" charset="0"/>
              </a:rPr>
              <a:t>u</a:t>
            </a:r>
            <a:r>
              <a:rPr lang="en-US" baseline="-25000" dirty="0">
                <a:latin typeface="Times New Roman" panose="02020603050405020304" pitchFamily="18" charset="0"/>
              </a:rPr>
              <a:t>1</a:t>
            </a:r>
            <a:r>
              <a:rPr lang="en-US" dirty="0">
                <a:latin typeface="Times New Roman" panose="02020603050405020304" pitchFamily="18" charset="0"/>
              </a:rPr>
              <a:t> </a:t>
            </a:r>
            <a:r>
              <a:rPr lang="en-US" dirty="0"/>
              <a:t>and</a:t>
            </a:r>
            <a:r>
              <a:rPr lang="en-US" dirty="0">
                <a:latin typeface="Times New Roman" panose="02020603050405020304" pitchFamily="18" charset="0"/>
              </a:rPr>
              <a:t> </a:t>
            </a:r>
            <a:r>
              <a:rPr lang="en-US" b="1" dirty="0">
                <a:latin typeface="Times New Roman" panose="02020603050405020304" pitchFamily="18" charset="0"/>
              </a:rPr>
              <a:t>u</a:t>
            </a:r>
            <a:r>
              <a:rPr lang="en-US" baseline="-25000" dirty="0">
                <a:latin typeface="Times New Roman" panose="02020603050405020304" pitchFamily="18" charset="0"/>
              </a:rPr>
              <a:t>2</a:t>
            </a:r>
            <a:r>
              <a:rPr lang="en-US" dirty="0"/>
              <a:t> and then take the same</a:t>
            </a:r>
          </a:p>
          <a:p>
            <a:pPr marL="0" indent="0">
              <a:buNone/>
            </a:pPr>
            <a:r>
              <a:rPr lang="en-US" dirty="0"/>
              <a:t>		linear combination of the results</a:t>
            </a:r>
          </a:p>
          <a:p>
            <a:pPr lvl="1"/>
            <a:r>
              <a:rPr lang="en-US" dirty="0"/>
              <a:t>The resulting vector will be the same dimension: </a:t>
            </a:r>
            <a:r>
              <a:rPr lang="en-US" i="1" dirty="0">
                <a:latin typeface="Times New Roman" panose="02020603050405020304" pitchFamily="18" charset="0"/>
              </a:rPr>
              <a:t>m</a:t>
            </a:r>
            <a:endParaRPr lang="en-US" dirty="0">
              <a:latin typeface="Times New Roman" panose="02020603050405020304" pitchFamily="18" charset="0"/>
            </a:endParaRPr>
          </a:p>
          <a:p>
            <a:pPr lvl="1"/>
            <a:r>
              <a:rPr lang="en-US" dirty="0">
                <a:latin typeface="Times New Roman" panose="02020603050405020304" pitchFamily="18" charset="0"/>
              </a:rPr>
              <a:t>Thus, the linear operator is an </a:t>
            </a:r>
            <a:r>
              <a:rPr lang="en-US" i="1" dirty="0">
                <a:latin typeface="Times New Roman" panose="02020603050405020304" pitchFamily="18" charset="0"/>
              </a:rPr>
              <a:t>m</a:t>
            </a:r>
            <a:r>
              <a:rPr lang="en-US" dirty="0">
                <a:latin typeface="Times New Roman" panose="02020603050405020304" pitchFamily="18" charset="0"/>
              </a:rPr>
              <a:t> × </a:t>
            </a:r>
            <a:r>
              <a:rPr lang="en-US" i="1" dirty="0">
                <a:latin typeface="Times New Roman" panose="02020603050405020304" pitchFamily="18" charset="0"/>
              </a:rPr>
              <a:t>m</a:t>
            </a:r>
            <a:r>
              <a:rPr lang="en-US" dirty="0">
                <a:latin typeface="Times New Roman" panose="02020603050405020304" pitchFamily="18" charset="0"/>
              </a:rPr>
              <a:t> </a:t>
            </a:r>
            <a:r>
              <a:rPr lang="en-US" dirty="0"/>
              <a:t>matrix</a:t>
            </a:r>
            <a:endParaRPr lang="en-US" dirty="0">
              <a:latin typeface="Times New Roman" panose="02020603050405020304" pitchFamily="18" charset="0"/>
            </a:endParaRPr>
          </a:p>
          <a:p>
            <a:r>
              <a:rPr lang="en-US" dirty="0"/>
              <a:t>Question: what is the matrix </a:t>
            </a:r>
            <a:r>
              <a:rPr lang="en-US" i="1" dirty="0">
                <a:latin typeface="Times New Roman" panose="02020603050405020304" pitchFamily="18" charset="0"/>
              </a:rPr>
              <a:t>R</a:t>
            </a:r>
            <a:r>
              <a:rPr lang="en-US" baseline="-25000" dirty="0">
                <a:latin typeface="Times New Roman" panose="02020603050405020304" pitchFamily="18" charset="0"/>
              </a:rPr>
              <a:t>R </a:t>
            </a:r>
            <a:r>
              <a:rPr lang="en-US" i="1" baseline="-25000" dirty="0" err="1">
                <a:latin typeface="Times New Roman" panose="02020603050405020304" pitchFamily="18" charset="0"/>
              </a:rPr>
              <a:t>i</a:t>
            </a:r>
            <a:r>
              <a:rPr lang="en-US" i="1" baseline="-25000" dirty="0">
                <a:latin typeface="Times New Roman" panose="02020603050405020304" pitchFamily="18" charset="0"/>
              </a:rPr>
              <a:t> </a:t>
            </a:r>
            <a:r>
              <a:rPr lang="en-US" baseline="-25000" dirty="0">
                <a:latin typeface="Times New Roman" panose="02020603050405020304" pitchFamily="18" charset="0"/>
              </a:rPr>
              <a:t>↔ R </a:t>
            </a:r>
            <a:r>
              <a:rPr lang="en-US" i="1" baseline="-25000" dirty="0">
                <a:latin typeface="Times New Roman" panose="02020603050405020304" pitchFamily="18" charset="0"/>
              </a:rPr>
              <a:t>j</a:t>
            </a:r>
            <a:r>
              <a:rPr lang="en-US" dirty="0"/>
              <a:t>?</a:t>
            </a:r>
          </a:p>
        </p:txBody>
      </p:sp>
      <p:sp>
        <p:nvSpPr>
          <p:cNvPr id="4" name="Footer Placeholder 3"/>
          <p:cNvSpPr>
            <a:spLocks noGrp="1"/>
          </p:cNvSpPr>
          <p:nvPr>
            <p:ph type="ftr" sz="quarter" idx="11"/>
          </p:nvPr>
        </p:nvSpPr>
        <p:spPr/>
        <p:txBody>
          <a:bodyPr/>
          <a:lstStyle/>
          <a:p>
            <a:r>
              <a:rPr lang="en-US"/>
              <a:t>Row operations</a:t>
            </a:r>
            <a:endParaRPr lang="en-CA" dirty="0"/>
          </a:p>
        </p:txBody>
      </p:sp>
      <p:sp>
        <p:nvSpPr>
          <p:cNvPr id="5" name="Slide Number Placeholder 4"/>
          <p:cNvSpPr>
            <a:spLocks noGrp="1"/>
          </p:cNvSpPr>
          <p:nvPr>
            <p:ph type="sldNum" sz="quarter" idx="12"/>
          </p:nvPr>
        </p:nvSpPr>
        <p:spPr/>
        <p:txBody>
          <a:bodyPr/>
          <a:lstStyle/>
          <a:p>
            <a:fld id="{42EF6DC8-DA9C-4533-8A40-BB00A2545AF8}" type="slidenum">
              <a:rPr lang="en-CA" smtClean="0"/>
              <a:pPr/>
              <a:t>4</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10" name="Rectangle 2">
            <a:extLst>
              <a:ext uri="{FF2B5EF4-FFF2-40B4-BE49-F238E27FC236}">
                <a16:creationId xmlns:a16="http://schemas.microsoft.com/office/drawing/2014/main" id="{D0EF3B08-A82E-4EF7-8656-B33C11DA030A}"/>
              </a:ext>
            </a:extLst>
          </p:cNvPr>
          <p:cNvSpPr>
            <a:spLocks noChangeArrowheads="1"/>
          </p:cNvSpPr>
          <p:nvPr/>
        </p:nvSpPr>
        <p:spPr bwMode="auto">
          <a:xfrm>
            <a:off x="1701621" y="2351449"/>
            <a:ext cx="1381198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pic>
        <p:nvPicPr>
          <p:cNvPr id="24" name="Audio 23">
            <a:hlinkClick r:id="" action="ppaction://media"/>
            <a:extLst>
              <a:ext uri="{FF2B5EF4-FFF2-40B4-BE49-F238E27FC236}">
                <a16:creationId xmlns:a16="http://schemas.microsoft.com/office/drawing/2014/main" id="{E4155BB4-EC42-4CDD-A78E-8671560B438F}"/>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275634384"/>
      </p:ext>
    </p:extLst>
  </p:cSld>
  <p:clrMapOvr>
    <a:masterClrMapping/>
  </p:clrMapOvr>
  <mc:AlternateContent xmlns:mc="http://schemas.openxmlformats.org/markup-compatibility/2006">
    <mc:Choice xmlns:p14="http://schemas.microsoft.com/office/powerpoint/2010/main" Requires="p14">
      <p:transition spd="slow" p14:dur="2000" advTm="142343"/>
    </mc:Choice>
    <mc:Fallback>
      <p:transition spd="slow" advTm="14234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4"/>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3" fill="hold" display="0">
                  <p:stCondLst>
                    <p:cond delay="indefinite"/>
                  </p:stCondLst>
                  <p:endCondLst>
                    <p:cond evt="onStopAudio" delay="0">
                      <p:tgtEl>
                        <p:sldTgt/>
                      </p:tgtEl>
                    </p:cond>
                  </p:endCondLst>
                </p:cTn>
                <p:tgtEl>
                  <p:spTgt spid="24"/>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 name="Object 17">
            <a:extLst>
              <a:ext uri="{FF2B5EF4-FFF2-40B4-BE49-F238E27FC236}">
                <a16:creationId xmlns:a16="http://schemas.microsoft.com/office/drawing/2014/main" id="{6D97635B-3DB9-4739-8CC7-DEB7B5CDB406}"/>
              </a:ext>
            </a:extLst>
          </p:cNvPr>
          <p:cNvGraphicFramePr>
            <a:graphicFrameLocks noChangeAspect="1"/>
          </p:cNvGraphicFramePr>
          <p:nvPr>
            <p:extLst>
              <p:ext uri="{D42A27DB-BD31-4B8C-83A1-F6EECF244321}">
                <p14:modId xmlns:p14="http://schemas.microsoft.com/office/powerpoint/2010/main" val="2993991798"/>
              </p:ext>
            </p:extLst>
          </p:nvPr>
        </p:nvGraphicFramePr>
        <p:xfrm>
          <a:off x="1742577" y="1112838"/>
          <a:ext cx="5794375" cy="5570537"/>
        </p:xfrm>
        <a:graphic>
          <a:graphicData uri="http://schemas.openxmlformats.org/presentationml/2006/ole">
            <mc:AlternateContent xmlns:mc="http://schemas.openxmlformats.org/markup-compatibility/2006">
              <mc:Choice xmlns:v="urn:schemas-microsoft-com:vml" Requires="v">
                <p:oleObj spid="_x0000_s499723" name="Equation" r:id="rId6" imgW="2387520" imgH="2298600" progId="Equation.DSMT4">
                  <p:embed/>
                </p:oleObj>
              </mc:Choice>
              <mc:Fallback>
                <p:oleObj name="Equation" r:id="rId6" imgW="2387520" imgH="2298600" progId="Equation.DSMT4">
                  <p:embed/>
                  <p:pic>
                    <p:nvPicPr>
                      <p:cNvPr id="13" name="Object 12">
                        <a:extLst>
                          <a:ext uri="{FF2B5EF4-FFF2-40B4-BE49-F238E27FC236}">
                            <a16:creationId xmlns:a16="http://schemas.microsoft.com/office/drawing/2014/main" id="{F2B98F66-730E-4574-AB02-10DF801E180D}"/>
                          </a:ext>
                        </a:extLst>
                      </p:cNvPr>
                      <p:cNvPicPr/>
                      <p:nvPr/>
                    </p:nvPicPr>
                    <p:blipFill>
                      <a:blip r:embed="rId7"/>
                      <a:stretch>
                        <a:fillRect/>
                      </a:stretch>
                    </p:blipFill>
                    <p:spPr>
                      <a:xfrm>
                        <a:off x="1742577" y="1112838"/>
                        <a:ext cx="5794375" cy="5570537"/>
                      </a:xfrm>
                      <a:prstGeom prst="rect">
                        <a:avLst/>
                      </a:prstGeom>
                    </p:spPr>
                  </p:pic>
                </p:oleObj>
              </mc:Fallback>
            </mc:AlternateContent>
          </a:graphicData>
        </a:graphic>
      </p:graphicFrame>
      <p:sp>
        <p:nvSpPr>
          <p:cNvPr id="2" name="Title 1"/>
          <p:cNvSpPr>
            <a:spLocks noGrp="1"/>
          </p:cNvSpPr>
          <p:nvPr>
            <p:ph type="title"/>
          </p:nvPr>
        </p:nvSpPr>
        <p:spPr/>
        <p:txBody>
          <a:bodyPr/>
          <a:lstStyle/>
          <a:p>
            <a:r>
              <a:rPr lang="en-US" dirty="0"/>
              <a:t>Swapping two rows</a:t>
            </a:r>
            <a:endParaRPr lang="en-CA" dirty="0"/>
          </a:p>
        </p:txBody>
      </p:sp>
      <p:sp>
        <p:nvSpPr>
          <p:cNvPr id="4" name="Footer Placeholder 3"/>
          <p:cNvSpPr>
            <a:spLocks noGrp="1"/>
          </p:cNvSpPr>
          <p:nvPr>
            <p:ph type="ftr" sz="quarter" idx="11"/>
          </p:nvPr>
        </p:nvSpPr>
        <p:spPr/>
        <p:txBody>
          <a:bodyPr/>
          <a:lstStyle/>
          <a:p>
            <a:r>
              <a:rPr lang="en-US"/>
              <a:t>Row operations</a:t>
            </a:r>
            <a:endParaRPr lang="en-CA" dirty="0"/>
          </a:p>
        </p:txBody>
      </p:sp>
      <p:sp>
        <p:nvSpPr>
          <p:cNvPr id="5" name="Slide Number Placeholder 4"/>
          <p:cNvSpPr>
            <a:spLocks noGrp="1"/>
          </p:cNvSpPr>
          <p:nvPr>
            <p:ph type="sldNum" sz="quarter" idx="12"/>
          </p:nvPr>
        </p:nvSpPr>
        <p:spPr/>
        <p:txBody>
          <a:bodyPr/>
          <a:lstStyle/>
          <a:p>
            <a:fld id="{42EF6DC8-DA9C-4533-8A40-BB00A2545AF8}" type="slidenum">
              <a:rPr lang="en-CA" smtClean="0"/>
              <a:pPr/>
              <a:t>5</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10" name="Rectangle 2">
            <a:extLst>
              <a:ext uri="{FF2B5EF4-FFF2-40B4-BE49-F238E27FC236}">
                <a16:creationId xmlns:a16="http://schemas.microsoft.com/office/drawing/2014/main" id="{D0EF3B08-A82E-4EF7-8656-B33C11DA030A}"/>
              </a:ext>
            </a:extLst>
          </p:cNvPr>
          <p:cNvSpPr>
            <a:spLocks noChangeArrowheads="1"/>
          </p:cNvSpPr>
          <p:nvPr/>
        </p:nvSpPr>
        <p:spPr bwMode="auto">
          <a:xfrm>
            <a:off x="1701621" y="2351449"/>
            <a:ext cx="1381198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graphicFrame>
        <p:nvGraphicFramePr>
          <p:cNvPr id="13" name="Object 12">
            <a:extLst>
              <a:ext uri="{FF2B5EF4-FFF2-40B4-BE49-F238E27FC236}">
                <a16:creationId xmlns:a16="http://schemas.microsoft.com/office/drawing/2014/main" id="{F2B98F66-730E-4574-AB02-10DF801E180D}"/>
              </a:ext>
            </a:extLst>
          </p:cNvPr>
          <p:cNvGraphicFramePr>
            <a:graphicFrameLocks noChangeAspect="1"/>
          </p:cNvGraphicFramePr>
          <p:nvPr>
            <p:extLst>
              <p:ext uri="{D42A27DB-BD31-4B8C-83A1-F6EECF244321}">
                <p14:modId xmlns:p14="http://schemas.microsoft.com/office/powerpoint/2010/main" val="4036286411"/>
              </p:ext>
            </p:extLst>
          </p:nvPr>
        </p:nvGraphicFramePr>
        <p:xfrm>
          <a:off x="644155" y="1112201"/>
          <a:ext cx="6904526" cy="5571920"/>
        </p:xfrm>
        <a:graphic>
          <a:graphicData uri="http://schemas.openxmlformats.org/presentationml/2006/ole">
            <mc:AlternateContent xmlns:mc="http://schemas.openxmlformats.org/markup-compatibility/2006">
              <mc:Choice xmlns:v="urn:schemas-microsoft-com:vml" Requires="v">
                <p:oleObj spid="_x0000_s499724" name="Equation" r:id="rId8" imgW="2844720" imgH="2298600" progId="Equation.DSMT4">
                  <p:embed/>
                </p:oleObj>
              </mc:Choice>
              <mc:Fallback>
                <p:oleObj name="Equation" r:id="rId8" imgW="2844720" imgH="2298600" progId="Equation.DSMT4">
                  <p:embed/>
                  <p:pic>
                    <p:nvPicPr>
                      <p:cNvPr id="13" name="Object 12">
                        <a:extLst>
                          <a:ext uri="{FF2B5EF4-FFF2-40B4-BE49-F238E27FC236}">
                            <a16:creationId xmlns:a16="http://schemas.microsoft.com/office/drawing/2014/main" id="{F2B98F66-730E-4574-AB02-10DF801E180D}"/>
                          </a:ext>
                        </a:extLst>
                      </p:cNvPr>
                      <p:cNvPicPr/>
                      <p:nvPr/>
                    </p:nvPicPr>
                    <p:blipFill>
                      <a:blip r:embed="rId9"/>
                      <a:stretch>
                        <a:fillRect/>
                      </a:stretch>
                    </p:blipFill>
                    <p:spPr>
                      <a:xfrm>
                        <a:off x="644155" y="1112201"/>
                        <a:ext cx="6904526" cy="5571920"/>
                      </a:xfrm>
                      <a:prstGeom prst="rect">
                        <a:avLst/>
                      </a:prstGeom>
                    </p:spPr>
                  </p:pic>
                </p:oleObj>
              </mc:Fallback>
            </mc:AlternateContent>
          </a:graphicData>
        </a:graphic>
      </p:graphicFrame>
      <p:sp>
        <p:nvSpPr>
          <p:cNvPr id="11" name="Rectangle: Rounded Corners 10">
            <a:extLst>
              <a:ext uri="{FF2B5EF4-FFF2-40B4-BE49-F238E27FC236}">
                <a16:creationId xmlns:a16="http://schemas.microsoft.com/office/drawing/2014/main" id="{6571EF47-5800-4AFD-82EA-6C9A027E2F5D}"/>
              </a:ext>
            </a:extLst>
          </p:cNvPr>
          <p:cNvSpPr/>
          <p:nvPr/>
        </p:nvSpPr>
        <p:spPr>
          <a:xfrm>
            <a:off x="3727048" y="2928396"/>
            <a:ext cx="486136" cy="495182"/>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Rounded Corners 14">
            <a:extLst>
              <a:ext uri="{FF2B5EF4-FFF2-40B4-BE49-F238E27FC236}">
                <a16:creationId xmlns:a16="http://schemas.microsoft.com/office/drawing/2014/main" id="{501315C4-083A-42BE-97BE-E59FA7DA1BA8}"/>
              </a:ext>
            </a:extLst>
          </p:cNvPr>
          <p:cNvSpPr/>
          <p:nvPr/>
        </p:nvSpPr>
        <p:spPr>
          <a:xfrm>
            <a:off x="3728973" y="4770693"/>
            <a:ext cx="486136" cy="495182"/>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Rounded Corners 15">
            <a:extLst>
              <a:ext uri="{FF2B5EF4-FFF2-40B4-BE49-F238E27FC236}">
                <a16:creationId xmlns:a16="http://schemas.microsoft.com/office/drawing/2014/main" id="{ED2CF05E-E9EC-48D7-81E1-2876033BA691}"/>
              </a:ext>
            </a:extLst>
          </p:cNvPr>
          <p:cNvSpPr/>
          <p:nvPr/>
        </p:nvSpPr>
        <p:spPr>
          <a:xfrm>
            <a:off x="5592505" y="2930321"/>
            <a:ext cx="486136" cy="495182"/>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Rounded Corners 16">
            <a:extLst>
              <a:ext uri="{FF2B5EF4-FFF2-40B4-BE49-F238E27FC236}">
                <a16:creationId xmlns:a16="http://schemas.microsoft.com/office/drawing/2014/main" id="{2BD0B7AD-73C1-480E-B3B3-C1DA16FF8EA0}"/>
              </a:ext>
            </a:extLst>
          </p:cNvPr>
          <p:cNvSpPr/>
          <p:nvPr/>
        </p:nvSpPr>
        <p:spPr>
          <a:xfrm>
            <a:off x="5594430" y="4772618"/>
            <a:ext cx="486136" cy="495182"/>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Audio 18">
            <a:hlinkClick r:id="" action="ppaction://media"/>
            <a:extLst>
              <a:ext uri="{FF2B5EF4-FFF2-40B4-BE49-F238E27FC236}">
                <a16:creationId xmlns:a16="http://schemas.microsoft.com/office/drawing/2014/main" id="{7D03C323-B3E8-41A7-936E-813C41BF7AC9}"/>
              </a:ext>
            </a:extLst>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626871654"/>
      </p:ext>
    </p:extLst>
  </p:cSld>
  <p:clrMapOvr>
    <a:masterClrMapping/>
  </p:clrMapOvr>
  <mc:AlternateContent xmlns:mc="http://schemas.openxmlformats.org/markup-compatibility/2006">
    <mc:Choice xmlns:p14="http://schemas.microsoft.com/office/powerpoint/2010/main" Requires="p14">
      <p:transition spd="slow" p14:dur="2000" advTm="31679"/>
    </mc:Choice>
    <mc:Fallback>
      <p:transition spd="slow" advTm="3167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9"/>
                                        </p:tgtEl>
                                      </p:cBhvr>
                                    </p:cmd>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18"/>
                                        </p:tgtEl>
                                        <p:attrNameLst>
                                          <p:attrName>style.visibility</p:attrName>
                                        </p:attrNameLst>
                                      </p:cBhvr>
                                      <p:to>
                                        <p:strVal val="hidden"/>
                                      </p:to>
                                    </p:set>
                                  </p:childTnLst>
                                </p:cTn>
                              </p:par>
                              <p:par>
                                <p:cTn id="11" presetID="1"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19"/>
                </p:tgtEl>
              </p:cMediaNode>
            </p:audio>
          </p:childTnLst>
        </p:cTn>
      </p:par>
    </p:tnLst>
    <p:bldLst>
      <p:bldP spid="11" grpId="0" animBg="1"/>
      <p:bldP spid="15" grpId="0" animBg="1"/>
      <p:bldP spid="16" grpId="0" animBg="1"/>
      <p:bldP spid="1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Swapping two rows</a:t>
            </a:r>
            <a:endParaRPr lang="en-CA" dirty="0"/>
          </a:p>
        </p:txBody>
      </p:sp>
      <p:sp>
        <p:nvSpPr>
          <p:cNvPr id="3" name="Content Placeholder 2"/>
          <p:cNvSpPr>
            <a:spLocks noGrp="1"/>
          </p:cNvSpPr>
          <p:nvPr>
            <p:ph idx="1"/>
          </p:nvPr>
        </p:nvSpPr>
        <p:spPr>
          <a:xfrm>
            <a:off x="457199" y="1600200"/>
            <a:ext cx="8399417" cy="4525963"/>
          </a:xfrm>
        </p:spPr>
        <p:txBody>
          <a:bodyPr/>
          <a:lstStyle/>
          <a:p>
            <a:r>
              <a:rPr lang="en-US" dirty="0"/>
              <a:t>Suppose we want to swap Rows 2 and 5 of this matrix</a:t>
            </a:r>
          </a:p>
          <a:p>
            <a:pPr lvl="1"/>
            <a:r>
              <a:rPr lang="en-US" dirty="0"/>
              <a:t>Multiply on the left by </a:t>
            </a:r>
            <a:r>
              <a:rPr lang="en-US" i="1" dirty="0">
                <a:latin typeface="Times New Roman" panose="02020603050405020304" pitchFamily="18" charset="0"/>
              </a:rPr>
              <a:t>R</a:t>
            </a:r>
            <a:r>
              <a:rPr lang="en-US" baseline="-25000" dirty="0">
                <a:latin typeface="Times New Roman" panose="02020603050405020304" pitchFamily="18" charset="0"/>
              </a:rPr>
              <a:t>R2↔R5</a:t>
            </a:r>
            <a:endParaRPr lang="en-US" i="1" baseline="-25000" dirty="0">
              <a:latin typeface="Times New Roman" panose="02020603050405020304" pitchFamily="18" charset="0"/>
            </a:endParaRPr>
          </a:p>
          <a:p>
            <a:pPr marL="0" indent="0">
              <a:buNone/>
            </a:pPr>
            <a:endParaRPr lang="en-US" dirty="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US"/>
              <a:t>Row operations</a:t>
            </a:r>
            <a:endParaRPr lang="en-CA" dirty="0"/>
          </a:p>
        </p:txBody>
      </p:sp>
      <p:sp>
        <p:nvSpPr>
          <p:cNvPr id="5" name="Slide Number Placeholder 4"/>
          <p:cNvSpPr>
            <a:spLocks noGrp="1"/>
          </p:cNvSpPr>
          <p:nvPr>
            <p:ph type="sldNum" sz="quarter" idx="12"/>
          </p:nvPr>
        </p:nvSpPr>
        <p:spPr/>
        <p:txBody>
          <a:bodyPr/>
          <a:lstStyle/>
          <a:p>
            <a:fld id="{42EF6DC8-DA9C-4533-8A40-BB00A2545AF8}" type="slidenum">
              <a:rPr lang="en-CA" smtClean="0"/>
              <a:pPr/>
              <a:t>6</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10" name="Rectangle 2">
            <a:extLst>
              <a:ext uri="{FF2B5EF4-FFF2-40B4-BE49-F238E27FC236}">
                <a16:creationId xmlns:a16="http://schemas.microsoft.com/office/drawing/2014/main" id="{D0EF3B08-A82E-4EF7-8656-B33C11DA030A}"/>
              </a:ext>
            </a:extLst>
          </p:cNvPr>
          <p:cNvSpPr>
            <a:spLocks noChangeArrowheads="1"/>
          </p:cNvSpPr>
          <p:nvPr/>
        </p:nvSpPr>
        <p:spPr bwMode="auto">
          <a:xfrm>
            <a:off x="1701621" y="2351449"/>
            <a:ext cx="1381198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graphicFrame>
        <p:nvGraphicFramePr>
          <p:cNvPr id="8" name="Object 7">
            <a:extLst>
              <a:ext uri="{FF2B5EF4-FFF2-40B4-BE49-F238E27FC236}">
                <a16:creationId xmlns:a16="http://schemas.microsoft.com/office/drawing/2014/main" id="{8E1E035E-9FBA-46AF-8EBA-B1AFFC667790}"/>
              </a:ext>
            </a:extLst>
          </p:cNvPr>
          <p:cNvGraphicFramePr>
            <a:graphicFrameLocks noChangeAspect="1"/>
          </p:cNvGraphicFramePr>
          <p:nvPr>
            <p:extLst>
              <p:ext uri="{D42A27DB-BD31-4B8C-83A1-F6EECF244321}">
                <p14:modId xmlns:p14="http://schemas.microsoft.com/office/powerpoint/2010/main" val="3042948373"/>
              </p:ext>
            </p:extLst>
          </p:nvPr>
        </p:nvGraphicFramePr>
        <p:xfrm>
          <a:off x="1284932" y="2745190"/>
          <a:ext cx="2005013" cy="2005012"/>
        </p:xfrm>
        <a:graphic>
          <a:graphicData uri="http://schemas.openxmlformats.org/presentationml/2006/ole">
            <mc:AlternateContent xmlns:mc="http://schemas.openxmlformats.org/markup-compatibility/2006">
              <mc:Choice xmlns:v="urn:schemas-microsoft-com:vml" Requires="v">
                <p:oleObj spid="_x0000_s501773" name="Equation" r:id="rId6" imgW="1143000" imgH="1143000" progId="Equation.DSMT4">
                  <p:embed/>
                </p:oleObj>
              </mc:Choice>
              <mc:Fallback>
                <p:oleObj name="Equation" r:id="rId6" imgW="1143000" imgH="1143000" progId="Equation.DSMT4">
                  <p:embed/>
                  <p:pic>
                    <p:nvPicPr>
                      <p:cNvPr id="8" name="Object 7">
                        <a:extLst>
                          <a:ext uri="{FF2B5EF4-FFF2-40B4-BE49-F238E27FC236}">
                            <a16:creationId xmlns:a16="http://schemas.microsoft.com/office/drawing/2014/main" id="{9B52DEC5-9D94-42B4-83AF-7043D4DECEB1}"/>
                          </a:ext>
                        </a:extLst>
                      </p:cNvPr>
                      <p:cNvPicPr/>
                      <p:nvPr/>
                    </p:nvPicPr>
                    <p:blipFill>
                      <a:blip r:embed="rId7"/>
                      <a:stretch>
                        <a:fillRect/>
                      </a:stretch>
                    </p:blipFill>
                    <p:spPr>
                      <a:xfrm>
                        <a:off x="1284932" y="2745190"/>
                        <a:ext cx="2005013" cy="2005012"/>
                      </a:xfrm>
                      <a:prstGeom prst="rect">
                        <a:avLst/>
                      </a:prstGeom>
                    </p:spPr>
                  </p:pic>
                </p:oleObj>
              </mc:Fallback>
            </mc:AlternateContent>
          </a:graphicData>
        </a:graphic>
      </p:graphicFrame>
      <p:graphicFrame>
        <p:nvGraphicFramePr>
          <p:cNvPr id="13" name="Object 12">
            <a:extLst>
              <a:ext uri="{FF2B5EF4-FFF2-40B4-BE49-F238E27FC236}">
                <a16:creationId xmlns:a16="http://schemas.microsoft.com/office/drawing/2014/main" id="{34DD33DE-296E-4B58-9771-897D81CC9DDD}"/>
              </a:ext>
            </a:extLst>
          </p:cNvPr>
          <p:cNvGraphicFramePr>
            <a:graphicFrameLocks noChangeAspect="1"/>
          </p:cNvGraphicFramePr>
          <p:nvPr>
            <p:extLst>
              <p:ext uri="{D42A27DB-BD31-4B8C-83A1-F6EECF244321}">
                <p14:modId xmlns:p14="http://schemas.microsoft.com/office/powerpoint/2010/main" val="1447454562"/>
              </p:ext>
            </p:extLst>
          </p:nvPr>
        </p:nvGraphicFramePr>
        <p:xfrm>
          <a:off x="3375054" y="2745190"/>
          <a:ext cx="1560513" cy="2005012"/>
        </p:xfrm>
        <a:graphic>
          <a:graphicData uri="http://schemas.openxmlformats.org/presentationml/2006/ole">
            <mc:AlternateContent xmlns:mc="http://schemas.openxmlformats.org/markup-compatibility/2006">
              <mc:Choice xmlns:v="urn:schemas-microsoft-com:vml" Requires="v">
                <p:oleObj spid="_x0000_s501774" name="Equation" r:id="rId8" imgW="888840" imgH="1143000" progId="Equation.DSMT4">
                  <p:embed/>
                </p:oleObj>
              </mc:Choice>
              <mc:Fallback>
                <p:oleObj name="Equation" r:id="rId8" imgW="888840" imgH="1143000" progId="Equation.DSMT4">
                  <p:embed/>
                  <p:pic>
                    <p:nvPicPr>
                      <p:cNvPr id="8" name="Object 7">
                        <a:extLst>
                          <a:ext uri="{FF2B5EF4-FFF2-40B4-BE49-F238E27FC236}">
                            <a16:creationId xmlns:a16="http://schemas.microsoft.com/office/drawing/2014/main" id="{8E1E035E-9FBA-46AF-8EBA-B1AFFC667790}"/>
                          </a:ext>
                        </a:extLst>
                      </p:cNvPr>
                      <p:cNvPicPr/>
                      <p:nvPr/>
                    </p:nvPicPr>
                    <p:blipFill>
                      <a:blip r:embed="rId9"/>
                      <a:stretch>
                        <a:fillRect/>
                      </a:stretch>
                    </p:blipFill>
                    <p:spPr>
                      <a:xfrm>
                        <a:off x="3375054" y="2745190"/>
                        <a:ext cx="1560513" cy="2005012"/>
                      </a:xfrm>
                      <a:prstGeom prst="rect">
                        <a:avLst/>
                      </a:prstGeom>
                    </p:spPr>
                  </p:pic>
                </p:oleObj>
              </mc:Fallback>
            </mc:AlternateContent>
          </a:graphicData>
        </a:graphic>
      </p:graphicFrame>
      <p:graphicFrame>
        <p:nvGraphicFramePr>
          <p:cNvPr id="14" name="Object 13">
            <a:extLst>
              <a:ext uri="{FF2B5EF4-FFF2-40B4-BE49-F238E27FC236}">
                <a16:creationId xmlns:a16="http://schemas.microsoft.com/office/drawing/2014/main" id="{DFC62499-D1B9-4338-9553-E45478EAA016}"/>
              </a:ext>
            </a:extLst>
          </p:cNvPr>
          <p:cNvGraphicFramePr>
            <a:graphicFrameLocks noChangeAspect="1"/>
          </p:cNvGraphicFramePr>
          <p:nvPr>
            <p:extLst>
              <p:ext uri="{D42A27DB-BD31-4B8C-83A1-F6EECF244321}">
                <p14:modId xmlns:p14="http://schemas.microsoft.com/office/powerpoint/2010/main" val="3941616109"/>
              </p:ext>
            </p:extLst>
          </p:nvPr>
        </p:nvGraphicFramePr>
        <p:xfrm>
          <a:off x="4944099" y="2745232"/>
          <a:ext cx="1762125" cy="2005012"/>
        </p:xfrm>
        <a:graphic>
          <a:graphicData uri="http://schemas.openxmlformats.org/presentationml/2006/ole">
            <mc:AlternateContent xmlns:mc="http://schemas.openxmlformats.org/markup-compatibility/2006">
              <mc:Choice xmlns:v="urn:schemas-microsoft-com:vml" Requires="v">
                <p:oleObj spid="_x0000_s501775" name="Equation" r:id="rId10" imgW="1002960" imgH="1143000" progId="Equation.DSMT4">
                  <p:embed/>
                </p:oleObj>
              </mc:Choice>
              <mc:Fallback>
                <p:oleObj name="Equation" r:id="rId10" imgW="1002960" imgH="1143000" progId="Equation.DSMT4">
                  <p:embed/>
                  <p:pic>
                    <p:nvPicPr>
                      <p:cNvPr id="13" name="Object 12">
                        <a:extLst>
                          <a:ext uri="{FF2B5EF4-FFF2-40B4-BE49-F238E27FC236}">
                            <a16:creationId xmlns:a16="http://schemas.microsoft.com/office/drawing/2014/main" id="{34DD33DE-296E-4B58-9771-897D81CC9DDD}"/>
                          </a:ext>
                        </a:extLst>
                      </p:cNvPr>
                      <p:cNvPicPr/>
                      <p:nvPr/>
                    </p:nvPicPr>
                    <p:blipFill>
                      <a:blip r:embed="rId11"/>
                      <a:stretch>
                        <a:fillRect/>
                      </a:stretch>
                    </p:blipFill>
                    <p:spPr>
                      <a:xfrm>
                        <a:off x="4944099" y="2745232"/>
                        <a:ext cx="1762125" cy="2005012"/>
                      </a:xfrm>
                      <a:prstGeom prst="rect">
                        <a:avLst/>
                      </a:prstGeom>
                    </p:spPr>
                  </p:pic>
                </p:oleObj>
              </mc:Fallback>
            </mc:AlternateContent>
          </a:graphicData>
        </a:graphic>
      </p:graphicFrame>
      <p:pic>
        <p:nvPicPr>
          <p:cNvPr id="18" name="Audio 17">
            <a:hlinkClick r:id="" action="ppaction://media"/>
            <a:extLst>
              <a:ext uri="{FF2B5EF4-FFF2-40B4-BE49-F238E27FC236}">
                <a16:creationId xmlns:a16="http://schemas.microsoft.com/office/drawing/2014/main" id="{51CB795F-E843-40AA-B389-B33628C708C3}"/>
              </a:ext>
            </a:extLst>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358419293"/>
      </p:ext>
    </p:extLst>
  </p:cSld>
  <p:clrMapOvr>
    <a:masterClrMapping/>
  </p:clrMapOvr>
  <mc:AlternateContent xmlns:mc="http://schemas.openxmlformats.org/markup-compatibility/2006">
    <mc:Choice xmlns:p14="http://schemas.microsoft.com/office/powerpoint/2010/main" Requires="p14">
      <p:transition spd="slow" p14:dur="2000" advTm="63117"/>
    </mc:Choice>
    <mc:Fallback>
      <p:transition spd="slow" advTm="6311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18"/>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Swapping two rows</a:t>
            </a:r>
            <a:endParaRPr lang="en-CA" dirty="0"/>
          </a:p>
        </p:txBody>
      </p:sp>
      <p:sp>
        <p:nvSpPr>
          <p:cNvPr id="3" name="Content Placeholder 2"/>
          <p:cNvSpPr>
            <a:spLocks noGrp="1"/>
          </p:cNvSpPr>
          <p:nvPr>
            <p:ph idx="1"/>
          </p:nvPr>
        </p:nvSpPr>
        <p:spPr>
          <a:xfrm>
            <a:off x="457199" y="1600200"/>
            <a:ext cx="8399417" cy="4525963"/>
          </a:xfrm>
        </p:spPr>
        <p:txBody>
          <a:bodyPr/>
          <a:lstStyle/>
          <a:p>
            <a:r>
              <a:rPr lang="en-US" dirty="0"/>
              <a:t>Now, we can undo the operation of swapping two rows by once again swapping two rows</a:t>
            </a:r>
          </a:p>
          <a:p>
            <a:pPr lvl="1"/>
            <a:r>
              <a:rPr lang="en-US" dirty="0"/>
              <a:t>Consequently, this linear operator is its own inverse:</a:t>
            </a:r>
          </a:p>
          <a:p>
            <a:pPr marL="0" indent="0">
              <a:buNone/>
            </a:pPr>
            <a:endParaRPr lang="en-US" baseline="-25000" dirty="0">
              <a:latin typeface="Times New Roman" panose="02020603050405020304" pitchFamily="18" charset="0"/>
            </a:endParaRPr>
          </a:p>
          <a:p>
            <a:pPr marL="0" indent="0">
              <a:buNone/>
            </a:pPr>
            <a:endParaRPr lang="en-US" dirty="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US"/>
              <a:t>Row operations</a:t>
            </a:r>
            <a:endParaRPr lang="en-CA" dirty="0"/>
          </a:p>
        </p:txBody>
      </p:sp>
      <p:sp>
        <p:nvSpPr>
          <p:cNvPr id="5" name="Slide Number Placeholder 4"/>
          <p:cNvSpPr>
            <a:spLocks noGrp="1"/>
          </p:cNvSpPr>
          <p:nvPr>
            <p:ph type="sldNum" sz="quarter" idx="12"/>
          </p:nvPr>
        </p:nvSpPr>
        <p:spPr/>
        <p:txBody>
          <a:bodyPr/>
          <a:lstStyle/>
          <a:p>
            <a:fld id="{42EF6DC8-DA9C-4533-8A40-BB00A2545AF8}" type="slidenum">
              <a:rPr lang="en-CA" smtClean="0"/>
              <a:pPr/>
              <a:t>7</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10" name="Rectangle 2">
            <a:extLst>
              <a:ext uri="{FF2B5EF4-FFF2-40B4-BE49-F238E27FC236}">
                <a16:creationId xmlns:a16="http://schemas.microsoft.com/office/drawing/2014/main" id="{D0EF3B08-A82E-4EF7-8656-B33C11DA030A}"/>
              </a:ext>
            </a:extLst>
          </p:cNvPr>
          <p:cNvSpPr>
            <a:spLocks noChangeArrowheads="1"/>
          </p:cNvSpPr>
          <p:nvPr/>
        </p:nvSpPr>
        <p:spPr bwMode="auto">
          <a:xfrm>
            <a:off x="1701621" y="2351449"/>
            <a:ext cx="1381198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graphicFrame>
        <p:nvGraphicFramePr>
          <p:cNvPr id="7" name="Object 6">
            <a:extLst>
              <a:ext uri="{FF2B5EF4-FFF2-40B4-BE49-F238E27FC236}">
                <a16:creationId xmlns:a16="http://schemas.microsoft.com/office/drawing/2014/main" id="{CF5DCA6A-75C1-4E31-8656-E6C930649FFF}"/>
              </a:ext>
            </a:extLst>
          </p:cNvPr>
          <p:cNvGraphicFramePr>
            <a:graphicFrameLocks noChangeAspect="1"/>
          </p:cNvGraphicFramePr>
          <p:nvPr>
            <p:extLst>
              <p:ext uri="{D42A27DB-BD31-4B8C-83A1-F6EECF244321}">
                <p14:modId xmlns:p14="http://schemas.microsoft.com/office/powerpoint/2010/main" val="983234888"/>
              </p:ext>
            </p:extLst>
          </p:nvPr>
        </p:nvGraphicFramePr>
        <p:xfrm>
          <a:off x="3515751" y="2662966"/>
          <a:ext cx="2282310" cy="604087"/>
        </p:xfrm>
        <a:graphic>
          <a:graphicData uri="http://schemas.openxmlformats.org/presentationml/2006/ole">
            <mc:AlternateContent xmlns:mc="http://schemas.openxmlformats.org/markup-compatibility/2006">
              <mc:Choice xmlns:v="urn:schemas-microsoft-com:vml" Requires="v">
                <p:oleObj spid="_x0000_s500750" name="Equation" r:id="rId6" imgW="812520" imgH="215640" progId="Equation.DSMT4">
                  <p:embed/>
                </p:oleObj>
              </mc:Choice>
              <mc:Fallback>
                <p:oleObj name="Equation" r:id="rId6" imgW="812520" imgH="215640" progId="Equation.DSMT4">
                  <p:embed/>
                  <p:pic>
                    <p:nvPicPr>
                      <p:cNvPr id="13" name="Object 12">
                        <a:extLst>
                          <a:ext uri="{FF2B5EF4-FFF2-40B4-BE49-F238E27FC236}">
                            <a16:creationId xmlns:a16="http://schemas.microsoft.com/office/drawing/2014/main" id="{F2B98F66-730E-4574-AB02-10DF801E180D}"/>
                          </a:ext>
                        </a:extLst>
                      </p:cNvPr>
                      <p:cNvPicPr/>
                      <p:nvPr/>
                    </p:nvPicPr>
                    <p:blipFill>
                      <a:blip r:embed="rId7"/>
                      <a:stretch>
                        <a:fillRect/>
                      </a:stretch>
                    </p:blipFill>
                    <p:spPr>
                      <a:xfrm>
                        <a:off x="3515751" y="2662966"/>
                        <a:ext cx="2282310" cy="604087"/>
                      </a:xfrm>
                      <a:prstGeom prst="rect">
                        <a:avLst/>
                      </a:prstGeom>
                    </p:spPr>
                  </p:pic>
                </p:oleObj>
              </mc:Fallback>
            </mc:AlternateContent>
          </a:graphicData>
        </a:graphic>
      </p:graphicFrame>
      <p:graphicFrame>
        <p:nvGraphicFramePr>
          <p:cNvPr id="12" name="Object 11">
            <a:extLst>
              <a:ext uri="{FF2B5EF4-FFF2-40B4-BE49-F238E27FC236}">
                <a16:creationId xmlns:a16="http://schemas.microsoft.com/office/drawing/2014/main" id="{EB21D214-F09C-44B6-825E-C941BB6CF4BA}"/>
              </a:ext>
            </a:extLst>
          </p:cNvPr>
          <p:cNvGraphicFramePr>
            <a:graphicFrameLocks noChangeAspect="1"/>
          </p:cNvGraphicFramePr>
          <p:nvPr>
            <p:extLst>
              <p:ext uri="{D42A27DB-BD31-4B8C-83A1-F6EECF244321}">
                <p14:modId xmlns:p14="http://schemas.microsoft.com/office/powerpoint/2010/main" val="2131636405"/>
              </p:ext>
            </p:extLst>
          </p:nvPr>
        </p:nvGraphicFramePr>
        <p:xfrm>
          <a:off x="3467523" y="3465679"/>
          <a:ext cx="2460625" cy="568325"/>
        </p:xfrm>
        <a:graphic>
          <a:graphicData uri="http://schemas.openxmlformats.org/presentationml/2006/ole">
            <mc:AlternateContent xmlns:mc="http://schemas.openxmlformats.org/markup-compatibility/2006">
              <mc:Choice xmlns:v="urn:schemas-microsoft-com:vml" Requires="v">
                <p:oleObj spid="_x0000_s500751" name="Equation" r:id="rId8" imgW="876240" imgH="203040" progId="Equation.DSMT4">
                  <p:embed/>
                </p:oleObj>
              </mc:Choice>
              <mc:Fallback>
                <p:oleObj name="Equation" r:id="rId8" imgW="876240" imgH="203040" progId="Equation.DSMT4">
                  <p:embed/>
                  <p:pic>
                    <p:nvPicPr>
                      <p:cNvPr id="7" name="Object 6">
                        <a:extLst>
                          <a:ext uri="{FF2B5EF4-FFF2-40B4-BE49-F238E27FC236}">
                            <a16:creationId xmlns:a16="http://schemas.microsoft.com/office/drawing/2014/main" id="{CF5DCA6A-75C1-4E31-8656-E6C930649FFF}"/>
                          </a:ext>
                        </a:extLst>
                      </p:cNvPr>
                      <p:cNvPicPr/>
                      <p:nvPr/>
                    </p:nvPicPr>
                    <p:blipFill>
                      <a:blip r:embed="rId9"/>
                      <a:stretch>
                        <a:fillRect/>
                      </a:stretch>
                    </p:blipFill>
                    <p:spPr>
                      <a:xfrm>
                        <a:off x="3467523" y="3465679"/>
                        <a:ext cx="2460625" cy="568325"/>
                      </a:xfrm>
                      <a:prstGeom prst="rect">
                        <a:avLst/>
                      </a:prstGeom>
                    </p:spPr>
                  </p:pic>
                </p:oleObj>
              </mc:Fallback>
            </mc:AlternateContent>
          </a:graphicData>
        </a:graphic>
      </p:graphicFrame>
      <p:graphicFrame>
        <p:nvGraphicFramePr>
          <p:cNvPr id="13" name="Object 12">
            <a:extLst>
              <a:ext uri="{FF2B5EF4-FFF2-40B4-BE49-F238E27FC236}">
                <a16:creationId xmlns:a16="http://schemas.microsoft.com/office/drawing/2014/main" id="{27B3FD72-646B-4BA6-BC8E-96212B341FF7}"/>
              </a:ext>
            </a:extLst>
          </p:cNvPr>
          <p:cNvGraphicFramePr>
            <a:graphicFrameLocks noChangeAspect="1"/>
          </p:cNvGraphicFramePr>
          <p:nvPr>
            <p:extLst>
              <p:ext uri="{D42A27DB-BD31-4B8C-83A1-F6EECF244321}">
                <p14:modId xmlns:p14="http://schemas.microsoft.com/office/powerpoint/2010/main" val="1559452498"/>
              </p:ext>
            </p:extLst>
          </p:nvPr>
        </p:nvGraphicFramePr>
        <p:xfrm>
          <a:off x="476250" y="4395788"/>
          <a:ext cx="3943350" cy="2005012"/>
        </p:xfrm>
        <a:graphic>
          <a:graphicData uri="http://schemas.openxmlformats.org/presentationml/2006/ole">
            <mc:AlternateContent xmlns:mc="http://schemas.openxmlformats.org/markup-compatibility/2006">
              <mc:Choice xmlns:v="urn:schemas-microsoft-com:vml" Requires="v">
                <p:oleObj spid="_x0000_s500752" name="Equation" r:id="rId10" imgW="2247840" imgH="1143000" progId="Equation.DSMT4">
                  <p:embed/>
                </p:oleObj>
              </mc:Choice>
              <mc:Fallback>
                <p:oleObj name="Equation" r:id="rId10" imgW="2247840" imgH="1143000" progId="Equation.DSMT4">
                  <p:embed/>
                  <p:pic>
                    <p:nvPicPr>
                      <p:cNvPr id="8" name="Object 7">
                        <a:extLst>
                          <a:ext uri="{FF2B5EF4-FFF2-40B4-BE49-F238E27FC236}">
                            <a16:creationId xmlns:a16="http://schemas.microsoft.com/office/drawing/2014/main" id="{8E1E035E-9FBA-46AF-8EBA-B1AFFC667790}"/>
                          </a:ext>
                        </a:extLst>
                      </p:cNvPr>
                      <p:cNvPicPr/>
                      <p:nvPr/>
                    </p:nvPicPr>
                    <p:blipFill>
                      <a:blip r:embed="rId11"/>
                      <a:stretch>
                        <a:fillRect/>
                      </a:stretch>
                    </p:blipFill>
                    <p:spPr>
                      <a:xfrm>
                        <a:off x="476250" y="4395788"/>
                        <a:ext cx="3943350" cy="2005012"/>
                      </a:xfrm>
                      <a:prstGeom prst="rect">
                        <a:avLst/>
                      </a:prstGeom>
                    </p:spPr>
                  </p:pic>
                </p:oleObj>
              </mc:Fallback>
            </mc:AlternateContent>
          </a:graphicData>
        </a:graphic>
      </p:graphicFrame>
      <p:graphicFrame>
        <p:nvGraphicFramePr>
          <p:cNvPr id="15" name="Object 14">
            <a:extLst>
              <a:ext uri="{FF2B5EF4-FFF2-40B4-BE49-F238E27FC236}">
                <a16:creationId xmlns:a16="http://schemas.microsoft.com/office/drawing/2014/main" id="{7871D4CA-4668-4634-A7A5-5B9B46E3A76B}"/>
              </a:ext>
            </a:extLst>
          </p:cNvPr>
          <p:cNvGraphicFramePr>
            <a:graphicFrameLocks noChangeAspect="1"/>
          </p:cNvGraphicFramePr>
          <p:nvPr>
            <p:extLst>
              <p:ext uri="{D42A27DB-BD31-4B8C-83A1-F6EECF244321}">
                <p14:modId xmlns:p14="http://schemas.microsoft.com/office/powerpoint/2010/main" val="3382367023"/>
              </p:ext>
            </p:extLst>
          </p:nvPr>
        </p:nvGraphicFramePr>
        <p:xfrm>
          <a:off x="4419600" y="4410868"/>
          <a:ext cx="2651125" cy="2005013"/>
        </p:xfrm>
        <a:graphic>
          <a:graphicData uri="http://schemas.openxmlformats.org/presentationml/2006/ole">
            <mc:AlternateContent xmlns:mc="http://schemas.openxmlformats.org/markup-compatibility/2006">
              <mc:Choice xmlns:v="urn:schemas-microsoft-com:vml" Requires="v">
                <p:oleObj spid="_x0000_s500753" name="Equation" r:id="rId12" imgW="1511280" imgH="1143000" progId="Equation.DSMT4">
                  <p:embed/>
                </p:oleObj>
              </mc:Choice>
              <mc:Fallback>
                <p:oleObj name="Equation" r:id="rId12" imgW="1511280" imgH="1143000" progId="Equation.DSMT4">
                  <p:embed/>
                  <p:pic>
                    <p:nvPicPr>
                      <p:cNvPr id="13" name="Object 12">
                        <a:extLst>
                          <a:ext uri="{FF2B5EF4-FFF2-40B4-BE49-F238E27FC236}">
                            <a16:creationId xmlns:a16="http://schemas.microsoft.com/office/drawing/2014/main" id="{27B3FD72-646B-4BA6-BC8E-96212B341FF7}"/>
                          </a:ext>
                        </a:extLst>
                      </p:cNvPr>
                      <p:cNvPicPr/>
                      <p:nvPr/>
                    </p:nvPicPr>
                    <p:blipFill>
                      <a:blip r:embed="rId13"/>
                      <a:stretch>
                        <a:fillRect/>
                      </a:stretch>
                    </p:blipFill>
                    <p:spPr>
                      <a:xfrm>
                        <a:off x="4419600" y="4410868"/>
                        <a:ext cx="2651125" cy="2005013"/>
                      </a:xfrm>
                      <a:prstGeom prst="rect">
                        <a:avLst/>
                      </a:prstGeom>
                    </p:spPr>
                  </p:pic>
                </p:oleObj>
              </mc:Fallback>
            </mc:AlternateContent>
          </a:graphicData>
        </a:graphic>
      </p:graphicFrame>
      <p:pic>
        <p:nvPicPr>
          <p:cNvPr id="16" name="Audio 15">
            <a:hlinkClick r:id="" action="ppaction://media"/>
            <a:extLst>
              <a:ext uri="{FF2B5EF4-FFF2-40B4-BE49-F238E27FC236}">
                <a16:creationId xmlns:a16="http://schemas.microsoft.com/office/drawing/2014/main" id="{F8EB4EFF-ACD3-40F5-8B05-FADF0F068B36}"/>
              </a:ext>
            </a:extLst>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220581327"/>
      </p:ext>
    </p:extLst>
  </p:cSld>
  <p:clrMapOvr>
    <a:masterClrMapping/>
  </p:clrMapOvr>
  <mc:AlternateContent xmlns:mc="http://schemas.openxmlformats.org/markup-compatibility/2006">
    <mc:Choice xmlns:p14="http://schemas.microsoft.com/office/powerpoint/2010/main" Requires="p14">
      <p:transition spd="slow" p14:dur="2000" advTm="63308"/>
    </mc:Choice>
    <mc:Fallback>
      <p:transition spd="slow" advTm="6330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7" fill="hold" display="0">
                  <p:stCondLst>
                    <p:cond delay="indefinite"/>
                  </p:stCondLst>
                  <p:endCondLst>
                    <p:cond evt="onStopAudio" delay="0">
                      <p:tgtEl>
                        <p:sldTgt/>
                      </p:tgtEl>
                    </p:cond>
                  </p:endCondLst>
                </p:cTn>
                <p:tgtEl>
                  <p:spTgt spid="16"/>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Adding a multiple of one row onto another</a:t>
            </a:r>
            <a:endParaRPr lang="en-CA" dirty="0"/>
          </a:p>
        </p:txBody>
      </p:sp>
      <p:sp>
        <p:nvSpPr>
          <p:cNvPr id="3" name="Content Placeholder 2"/>
          <p:cNvSpPr>
            <a:spLocks noGrp="1"/>
          </p:cNvSpPr>
          <p:nvPr>
            <p:ph idx="1"/>
          </p:nvPr>
        </p:nvSpPr>
        <p:spPr>
          <a:xfrm>
            <a:off x="457199" y="1600200"/>
            <a:ext cx="8399417" cy="4525963"/>
          </a:xfrm>
        </p:spPr>
        <p:txBody>
          <a:bodyPr/>
          <a:lstStyle/>
          <a:p>
            <a:r>
              <a:rPr lang="en-US" dirty="0"/>
              <a:t>Again, </a:t>
            </a:r>
            <a:r>
              <a:rPr lang="en-US" i="1" dirty="0">
                <a:latin typeface="Times New Roman" panose="02020603050405020304" pitchFamily="18" charset="0"/>
              </a:rPr>
              <a:t>A</a:t>
            </a:r>
            <a:r>
              <a:rPr lang="en-US" dirty="0">
                <a:latin typeface="Times New Roman" panose="02020603050405020304" pitchFamily="18" charset="0"/>
              </a:rPr>
              <a:t> ∈ ℒ (</a:t>
            </a:r>
            <a:r>
              <a:rPr lang="en-US" b="1" dirty="0">
                <a:latin typeface="Times New Roman" panose="02020603050405020304" pitchFamily="18" charset="0"/>
              </a:rPr>
              <a:t>R</a:t>
            </a:r>
            <a:r>
              <a:rPr lang="en-US" i="1" baseline="30000" dirty="0">
                <a:latin typeface="Times New Roman" panose="02020603050405020304" pitchFamily="18" charset="0"/>
              </a:rPr>
              <a:t>n</a:t>
            </a:r>
            <a:r>
              <a:rPr lang="en-US" dirty="0">
                <a:latin typeface="Times New Roman" panose="02020603050405020304" pitchFamily="18" charset="0"/>
              </a:rPr>
              <a:t>, </a:t>
            </a:r>
            <a:r>
              <a:rPr lang="en-US" b="1" dirty="0">
                <a:latin typeface="Times New Roman" panose="02020603050405020304" pitchFamily="18" charset="0"/>
              </a:rPr>
              <a:t>R</a:t>
            </a:r>
            <a:r>
              <a:rPr lang="en-US" i="1" baseline="30000" dirty="0">
                <a:latin typeface="Times New Roman" panose="02020603050405020304" pitchFamily="18" charset="0"/>
              </a:rPr>
              <a:t>m</a:t>
            </a:r>
            <a:r>
              <a:rPr lang="en-US" dirty="0">
                <a:latin typeface="Times New Roman" panose="02020603050405020304" pitchFamily="18" charset="0"/>
              </a:rPr>
              <a:t>)</a:t>
            </a:r>
            <a:r>
              <a:rPr lang="en-US" dirty="0"/>
              <a:t> and is represented by an </a:t>
            </a:r>
            <a:r>
              <a:rPr lang="en-US" i="1" dirty="0">
                <a:latin typeface="Times New Roman" panose="02020603050405020304" pitchFamily="18" charset="0"/>
              </a:rPr>
              <a:t>m</a:t>
            </a:r>
            <a:r>
              <a:rPr lang="en-US" dirty="0">
                <a:latin typeface="Times New Roman" panose="02020603050405020304" pitchFamily="18" charset="0"/>
              </a:rPr>
              <a:t> × </a:t>
            </a:r>
            <a:r>
              <a:rPr lang="en-US" i="1" dirty="0">
                <a:latin typeface="Times New Roman" panose="02020603050405020304" pitchFamily="18" charset="0"/>
              </a:rPr>
              <a:t>n</a:t>
            </a:r>
            <a:r>
              <a:rPr lang="en-US" dirty="0">
                <a:latin typeface="Times New Roman" panose="02020603050405020304" pitchFamily="18" charset="0"/>
              </a:rPr>
              <a:t> </a:t>
            </a:r>
            <a:r>
              <a:rPr lang="en-US" dirty="0"/>
              <a:t>matrix</a:t>
            </a:r>
          </a:p>
          <a:p>
            <a:r>
              <a:rPr lang="en-US" dirty="0"/>
              <a:t>Again, we have</a:t>
            </a:r>
          </a:p>
          <a:p>
            <a:pPr marL="0" indent="0" algn="ctr">
              <a:buNone/>
            </a:pPr>
            <a:r>
              <a:rPr lang="en-US" i="1" dirty="0">
                <a:latin typeface="Times New Roman" panose="02020603050405020304" pitchFamily="18" charset="0"/>
              </a:rPr>
              <a:t>BA</a:t>
            </a:r>
            <a:r>
              <a:rPr lang="en-US" dirty="0">
                <a:latin typeface="Times New Roman" panose="02020603050405020304" pitchFamily="18" charset="0"/>
              </a:rPr>
              <a:t> = (</a:t>
            </a:r>
            <a:r>
              <a:rPr lang="en-US" i="1" dirty="0">
                <a:latin typeface="Times New Roman" panose="02020603050405020304" pitchFamily="18" charset="0"/>
              </a:rPr>
              <a:t>B</a:t>
            </a:r>
            <a:r>
              <a:rPr lang="en-US" b="1" dirty="0">
                <a:latin typeface="Times New Roman" panose="02020603050405020304" pitchFamily="18" charset="0"/>
              </a:rPr>
              <a:t>a</a:t>
            </a:r>
            <a:r>
              <a:rPr lang="en-US" baseline="-25000" dirty="0">
                <a:latin typeface="Times New Roman" panose="02020603050405020304" pitchFamily="18" charset="0"/>
              </a:rPr>
              <a:t>1</a:t>
            </a:r>
            <a:r>
              <a:rPr lang="en-US" dirty="0">
                <a:latin typeface="Times New Roman" panose="02020603050405020304" pitchFamily="18" charset="0"/>
              </a:rPr>
              <a:t> ··· </a:t>
            </a:r>
            <a:r>
              <a:rPr lang="en-US" i="1" dirty="0">
                <a:latin typeface="Times New Roman" panose="02020603050405020304" pitchFamily="18" charset="0"/>
              </a:rPr>
              <a:t>B</a:t>
            </a:r>
            <a:r>
              <a:rPr lang="en-US" b="1" dirty="0">
                <a:latin typeface="Times New Roman" panose="02020603050405020304" pitchFamily="18" charset="0"/>
              </a:rPr>
              <a:t>a</a:t>
            </a:r>
            <a:r>
              <a:rPr lang="en-US" i="1" baseline="-25000" dirty="0">
                <a:latin typeface="Times New Roman" panose="02020603050405020304" pitchFamily="18" charset="0"/>
              </a:rPr>
              <a:t>n</a:t>
            </a:r>
            <a:r>
              <a:rPr lang="en-US" dirty="0">
                <a:latin typeface="Times New Roman" panose="02020603050405020304" pitchFamily="18" charset="0"/>
              </a:rPr>
              <a:t>)</a:t>
            </a:r>
            <a:endParaRPr lang="en-US" i="1" dirty="0">
              <a:latin typeface="Times New Roman" panose="02020603050405020304" pitchFamily="18" charset="0"/>
            </a:endParaRPr>
          </a:p>
          <a:p>
            <a:r>
              <a:rPr lang="en-US" dirty="0"/>
              <a:t>Question: How can we add a multiple of one row onto another?</a:t>
            </a:r>
          </a:p>
          <a:p>
            <a:r>
              <a:rPr lang="en-US" dirty="0"/>
              <a:t>Now, adding a multiple of one entry onto another is linear,</a:t>
            </a:r>
          </a:p>
          <a:p>
            <a:pPr marL="0" indent="0">
              <a:buNone/>
            </a:pPr>
            <a:r>
              <a:rPr lang="en-US" dirty="0"/>
              <a:t>	for we can do this mapping after calculating</a:t>
            </a:r>
            <a:r>
              <a:rPr lang="en-US" dirty="0">
                <a:latin typeface="Times New Roman" panose="02020603050405020304" pitchFamily="18" charset="0"/>
              </a:rPr>
              <a:t> </a:t>
            </a:r>
            <a:r>
              <a:rPr lang="en-US" i="1" dirty="0">
                <a:latin typeface="Symbol" panose="05050102010706020507" pitchFamily="18" charset="2"/>
              </a:rPr>
              <a:t>b </a:t>
            </a:r>
            <a:r>
              <a:rPr lang="en-US" b="1" dirty="0">
                <a:latin typeface="Times New Roman" panose="02020603050405020304" pitchFamily="18" charset="0"/>
              </a:rPr>
              <a:t>u</a:t>
            </a:r>
            <a:r>
              <a:rPr lang="en-US" baseline="-25000" dirty="0">
                <a:latin typeface="Times New Roman" panose="02020603050405020304" pitchFamily="18" charset="0"/>
              </a:rPr>
              <a:t>1</a:t>
            </a:r>
            <a:r>
              <a:rPr lang="en-US" dirty="0">
                <a:latin typeface="Times New Roman" panose="02020603050405020304" pitchFamily="18" charset="0"/>
              </a:rPr>
              <a:t> + </a:t>
            </a:r>
            <a:r>
              <a:rPr lang="en-US" i="1" dirty="0">
                <a:latin typeface="Symbol" panose="05050102010706020507" pitchFamily="18" charset="2"/>
              </a:rPr>
              <a:t>g </a:t>
            </a:r>
            <a:r>
              <a:rPr lang="en-US" b="1" dirty="0">
                <a:latin typeface="Times New Roman" panose="02020603050405020304" pitchFamily="18" charset="0"/>
              </a:rPr>
              <a:t>u</a:t>
            </a:r>
            <a:r>
              <a:rPr lang="en-US" baseline="-25000" dirty="0">
                <a:latin typeface="Times New Roman" panose="02020603050405020304" pitchFamily="18" charset="0"/>
              </a:rPr>
              <a:t>2</a:t>
            </a:r>
          </a:p>
          <a:p>
            <a:pPr marL="0" indent="0">
              <a:buNone/>
            </a:pPr>
            <a:r>
              <a:rPr lang="en-US" dirty="0"/>
              <a:t>	or we can do this mapping first on both </a:t>
            </a:r>
            <a:r>
              <a:rPr lang="en-US" b="1" dirty="0">
                <a:latin typeface="Times New Roman" panose="02020603050405020304" pitchFamily="18" charset="0"/>
              </a:rPr>
              <a:t>u</a:t>
            </a:r>
            <a:r>
              <a:rPr lang="en-US" baseline="-25000" dirty="0">
                <a:latin typeface="Times New Roman" panose="02020603050405020304" pitchFamily="18" charset="0"/>
              </a:rPr>
              <a:t>1</a:t>
            </a:r>
            <a:r>
              <a:rPr lang="en-US" dirty="0">
                <a:latin typeface="Times New Roman" panose="02020603050405020304" pitchFamily="18" charset="0"/>
              </a:rPr>
              <a:t> </a:t>
            </a:r>
            <a:r>
              <a:rPr lang="en-US" dirty="0"/>
              <a:t>and</a:t>
            </a:r>
            <a:r>
              <a:rPr lang="en-US" dirty="0">
                <a:latin typeface="Times New Roman" panose="02020603050405020304" pitchFamily="18" charset="0"/>
              </a:rPr>
              <a:t> </a:t>
            </a:r>
            <a:r>
              <a:rPr lang="en-US" b="1" dirty="0">
                <a:latin typeface="Times New Roman" panose="02020603050405020304" pitchFamily="18" charset="0"/>
              </a:rPr>
              <a:t>u</a:t>
            </a:r>
            <a:r>
              <a:rPr lang="en-US" baseline="-25000" dirty="0">
                <a:latin typeface="Times New Roman" panose="02020603050405020304" pitchFamily="18" charset="0"/>
              </a:rPr>
              <a:t>2</a:t>
            </a:r>
            <a:r>
              <a:rPr lang="en-US" dirty="0"/>
              <a:t> and</a:t>
            </a:r>
            <a:br>
              <a:rPr lang="en-US" dirty="0"/>
            </a:br>
            <a:r>
              <a:rPr lang="en-US" dirty="0"/>
              <a:t>		then take the same linear combination of the results</a:t>
            </a:r>
          </a:p>
          <a:p>
            <a:pPr lvl="1"/>
            <a:r>
              <a:rPr lang="en-US" dirty="0"/>
              <a:t>The resulting vector will be the same dimension: </a:t>
            </a:r>
            <a:r>
              <a:rPr lang="en-US" i="1" dirty="0">
                <a:latin typeface="Times New Roman" panose="02020603050405020304" pitchFamily="18" charset="0"/>
              </a:rPr>
              <a:t>m</a:t>
            </a:r>
            <a:endParaRPr lang="en-US" dirty="0">
              <a:latin typeface="Times New Roman" panose="02020603050405020304" pitchFamily="18" charset="0"/>
            </a:endParaRPr>
          </a:p>
          <a:p>
            <a:pPr lvl="1"/>
            <a:r>
              <a:rPr lang="en-US" dirty="0">
                <a:latin typeface="Times New Roman" panose="02020603050405020304" pitchFamily="18" charset="0"/>
              </a:rPr>
              <a:t>Thus, the linear operator is an </a:t>
            </a:r>
            <a:r>
              <a:rPr lang="en-US" i="1" dirty="0">
                <a:latin typeface="Times New Roman" panose="02020603050405020304" pitchFamily="18" charset="0"/>
              </a:rPr>
              <a:t>m</a:t>
            </a:r>
            <a:r>
              <a:rPr lang="en-US" dirty="0">
                <a:latin typeface="Times New Roman" panose="02020603050405020304" pitchFamily="18" charset="0"/>
              </a:rPr>
              <a:t> × </a:t>
            </a:r>
            <a:r>
              <a:rPr lang="en-US" i="1" dirty="0">
                <a:latin typeface="Times New Roman" panose="02020603050405020304" pitchFamily="18" charset="0"/>
              </a:rPr>
              <a:t>m</a:t>
            </a:r>
            <a:r>
              <a:rPr lang="en-US" dirty="0">
                <a:latin typeface="Times New Roman" panose="02020603050405020304" pitchFamily="18" charset="0"/>
              </a:rPr>
              <a:t> </a:t>
            </a:r>
            <a:r>
              <a:rPr lang="en-US" dirty="0"/>
              <a:t>matrix</a:t>
            </a:r>
            <a:endParaRPr lang="en-US" dirty="0">
              <a:latin typeface="Times New Roman" panose="02020603050405020304" pitchFamily="18" charset="0"/>
            </a:endParaRPr>
          </a:p>
          <a:p>
            <a:r>
              <a:rPr lang="en-US" dirty="0"/>
              <a:t>Question: what is the matrix </a:t>
            </a:r>
            <a:r>
              <a:rPr lang="en-US" i="1" dirty="0">
                <a:latin typeface="Times New Roman" panose="02020603050405020304" pitchFamily="18" charset="0"/>
              </a:rPr>
              <a:t>R</a:t>
            </a:r>
            <a:r>
              <a:rPr lang="en-US" i="1" baseline="-25000" dirty="0">
                <a:latin typeface="Symbol" panose="05050102010706020507" pitchFamily="18" charset="2"/>
              </a:rPr>
              <a:t>a </a:t>
            </a:r>
            <a:r>
              <a:rPr lang="en-US" baseline="-25000" dirty="0">
                <a:latin typeface="Times New Roman" panose="02020603050405020304" pitchFamily="18" charset="0"/>
              </a:rPr>
              <a:t>R</a:t>
            </a:r>
            <a:r>
              <a:rPr lang="en-US" i="1" baseline="-25000" dirty="0">
                <a:latin typeface="Times New Roman" panose="02020603050405020304" pitchFamily="18" charset="0"/>
              </a:rPr>
              <a:t>i </a:t>
            </a:r>
            <a:r>
              <a:rPr lang="en-US" baseline="-25000" dirty="0">
                <a:latin typeface="Times New Roman" panose="02020603050405020304" pitchFamily="18" charset="0"/>
              </a:rPr>
              <a:t>→ R </a:t>
            </a:r>
            <a:r>
              <a:rPr lang="en-US" i="1" baseline="-25000" dirty="0">
                <a:latin typeface="Times New Roman" panose="02020603050405020304" pitchFamily="18" charset="0"/>
              </a:rPr>
              <a:t>j</a:t>
            </a:r>
            <a:r>
              <a:rPr lang="en-US" dirty="0"/>
              <a:t>?</a:t>
            </a:r>
          </a:p>
        </p:txBody>
      </p:sp>
      <p:sp>
        <p:nvSpPr>
          <p:cNvPr id="4" name="Footer Placeholder 3"/>
          <p:cNvSpPr>
            <a:spLocks noGrp="1"/>
          </p:cNvSpPr>
          <p:nvPr>
            <p:ph type="ftr" sz="quarter" idx="11"/>
          </p:nvPr>
        </p:nvSpPr>
        <p:spPr/>
        <p:txBody>
          <a:bodyPr/>
          <a:lstStyle/>
          <a:p>
            <a:r>
              <a:rPr lang="en-US"/>
              <a:t>Row operations</a:t>
            </a:r>
            <a:endParaRPr lang="en-CA" dirty="0"/>
          </a:p>
        </p:txBody>
      </p:sp>
      <p:sp>
        <p:nvSpPr>
          <p:cNvPr id="5" name="Slide Number Placeholder 4"/>
          <p:cNvSpPr>
            <a:spLocks noGrp="1"/>
          </p:cNvSpPr>
          <p:nvPr>
            <p:ph type="sldNum" sz="quarter" idx="12"/>
          </p:nvPr>
        </p:nvSpPr>
        <p:spPr/>
        <p:txBody>
          <a:bodyPr/>
          <a:lstStyle/>
          <a:p>
            <a:fld id="{42EF6DC8-DA9C-4533-8A40-BB00A2545AF8}" type="slidenum">
              <a:rPr lang="en-CA" smtClean="0"/>
              <a:pPr/>
              <a:t>8</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10" name="Rectangle 2">
            <a:extLst>
              <a:ext uri="{FF2B5EF4-FFF2-40B4-BE49-F238E27FC236}">
                <a16:creationId xmlns:a16="http://schemas.microsoft.com/office/drawing/2014/main" id="{D0EF3B08-A82E-4EF7-8656-B33C11DA030A}"/>
              </a:ext>
            </a:extLst>
          </p:cNvPr>
          <p:cNvSpPr>
            <a:spLocks noChangeArrowheads="1"/>
          </p:cNvSpPr>
          <p:nvPr/>
        </p:nvSpPr>
        <p:spPr bwMode="auto">
          <a:xfrm>
            <a:off x="1701621" y="2351449"/>
            <a:ext cx="1381198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pic>
        <p:nvPicPr>
          <p:cNvPr id="12" name="Audio 11">
            <a:hlinkClick r:id="" action="ppaction://media"/>
            <a:extLst>
              <a:ext uri="{FF2B5EF4-FFF2-40B4-BE49-F238E27FC236}">
                <a16:creationId xmlns:a16="http://schemas.microsoft.com/office/drawing/2014/main" id="{40FF7988-388F-4B45-9158-48E350A381D6}"/>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4215087099"/>
      </p:ext>
    </p:extLst>
  </p:cSld>
  <p:clrMapOvr>
    <a:masterClrMapping/>
  </p:clrMapOvr>
  <mc:AlternateContent xmlns:mc="http://schemas.openxmlformats.org/markup-compatibility/2006">
    <mc:Choice xmlns:p14="http://schemas.microsoft.com/office/powerpoint/2010/main" Requires="p14">
      <p:transition spd="slow" p14:dur="2000" advTm="138646"/>
    </mc:Choice>
    <mc:Fallback>
      <p:transition spd="slow" advTm="13864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1" fill="hold" display="0">
                  <p:stCondLst>
                    <p:cond delay="indefinite"/>
                  </p:stCondLst>
                  <p:endCondLst>
                    <p:cond evt="onStopAudio" delay="0">
                      <p:tgtEl>
                        <p:sldTgt/>
                      </p:tgtEl>
                    </p:cond>
                  </p:endCondLst>
                </p:cTn>
                <p:tgtEl>
                  <p:spTgt spid="1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 name="Object 17">
            <a:extLst>
              <a:ext uri="{FF2B5EF4-FFF2-40B4-BE49-F238E27FC236}">
                <a16:creationId xmlns:a16="http://schemas.microsoft.com/office/drawing/2014/main" id="{6D97635B-3DB9-4739-8CC7-DEB7B5CDB406}"/>
              </a:ext>
            </a:extLst>
          </p:cNvPr>
          <p:cNvGraphicFramePr>
            <a:graphicFrameLocks noChangeAspect="1"/>
          </p:cNvGraphicFramePr>
          <p:nvPr/>
        </p:nvGraphicFramePr>
        <p:xfrm>
          <a:off x="1742577" y="1112838"/>
          <a:ext cx="5794375" cy="5570537"/>
        </p:xfrm>
        <a:graphic>
          <a:graphicData uri="http://schemas.openxmlformats.org/presentationml/2006/ole">
            <mc:AlternateContent xmlns:mc="http://schemas.openxmlformats.org/markup-compatibility/2006">
              <mc:Choice xmlns:v="urn:schemas-microsoft-com:vml" Requires="v">
                <p:oleObj spid="_x0000_s502790" name="Equation" r:id="rId6" imgW="2387520" imgH="2298600" progId="Equation.DSMT4">
                  <p:embed/>
                </p:oleObj>
              </mc:Choice>
              <mc:Fallback>
                <p:oleObj name="Equation" r:id="rId6" imgW="2387520" imgH="2298600" progId="Equation.DSMT4">
                  <p:embed/>
                  <p:pic>
                    <p:nvPicPr>
                      <p:cNvPr id="18" name="Object 17">
                        <a:extLst>
                          <a:ext uri="{FF2B5EF4-FFF2-40B4-BE49-F238E27FC236}">
                            <a16:creationId xmlns:a16="http://schemas.microsoft.com/office/drawing/2014/main" id="{6D97635B-3DB9-4739-8CC7-DEB7B5CDB406}"/>
                          </a:ext>
                        </a:extLst>
                      </p:cNvPr>
                      <p:cNvPicPr/>
                      <p:nvPr/>
                    </p:nvPicPr>
                    <p:blipFill>
                      <a:blip r:embed="rId7"/>
                      <a:stretch>
                        <a:fillRect/>
                      </a:stretch>
                    </p:blipFill>
                    <p:spPr>
                      <a:xfrm>
                        <a:off x="1742577" y="1112838"/>
                        <a:ext cx="5794375" cy="5570537"/>
                      </a:xfrm>
                      <a:prstGeom prst="rect">
                        <a:avLst/>
                      </a:prstGeom>
                    </p:spPr>
                  </p:pic>
                </p:oleObj>
              </mc:Fallback>
            </mc:AlternateContent>
          </a:graphicData>
        </a:graphic>
      </p:graphicFrame>
      <p:sp>
        <p:nvSpPr>
          <p:cNvPr id="2" name="Title 1"/>
          <p:cNvSpPr>
            <a:spLocks noGrp="1"/>
          </p:cNvSpPr>
          <p:nvPr>
            <p:ph type="title"/>
          </p:nvPr>
        </p:nvSpPr>
        <p:spPr/>
        <p:txBody>
          <a:bodyPr/>
          <a:lstStyle/>
          <a:p>
            <a:r>
              <a:rPr lang="en-US" dirty="0"/>
              <a:t>Adding a multiple of one row onto another</a:t>
            </a:r>
            <a:endParaRPr lang="en-CA" dirty="0"/>
          </a:p>
        </p:txBody>
      </p:sp>
      <p:sp>
        <p:nvSpPr>
          <p:cNvPr id="4" name="Footer Placeholder 3"/>
          <p:cNvSpPr>
            <a:spLocks noGrp="1"/>
          </p:cNvSpPr>
          <p:nvPr>
            <p:ph type="ftr" sz="quarter" idx="11"/>
          </p:nvPr>
        </p:nvSpPr>
        <p:spPr/>
        <p:txBody>
          <a:bodyPr/>
          <a:lstStyle/>
          <a:p>
            <a:r>
              <a:rPr lang="en-US"/>
              <a:t>Row operations</a:t>
            </a:r>
            <a:endParaRPr lang="en-CA" dirty="0"/>
          </a:p>
        </p:txBody>
      </p:sp>
      <p:sp>
        <p:nvSpPr>
          <p:cNvPr id="5" name="Slide Number Placeholder 4"/>
          <p:cNvSpPr>
            <a:spLocks noGrp="1"/>
          </p:cNvSpPr>
          <p:nvPr>
            <p:ph type="sldNum" sz="quarter" idx="12"/>
          </p:nvPr>
        </p:nvSpPr>
        <p:spPr/>
        <p:txBody>
          <a:bodyPr/>
          <a:lstStyle/>
          <a:p>
            <a:fld id="{42EF6DC8-DA9C-4533-8A40-BB00A2545AF8}" type="slidenum">
              <a:rPr lang="en-CA" smtClean="0"/>
              <a:pPr/>
              <a:t>9</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10" name="Rectangle 2">
            <a:extLst>
              <a:ext uri="{FF2B5EF4-FFF2-40B4-BE49-F238E27FC236}">
                <a16:creationId xmlns:a16="http://schemas.microsoft.com/office/drawing/2014/main" id="{D0EF3B08-A82E-4EF7-8656-B33C11DA030A}"/>
              </a:ext>
            </a:extLst>
          </p:cNvPr>
          <p:cNvSpPr>
            <a:spLocks noChangeArrowheads="1"/>
          </p:cNvSpPr>
          <p:nvPr/>
        </p:nvSpPr>
        <p:spPr bwMode="auto">
          <a:xfrm>
            <a:off x="1701621" y="2351449"/>
            <a:ext cx="1381198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graphicFrame>
        <p:nvGraphicFramePr>
          <p:cNvPr id="13" name="Object 12">
            <a:extLst>
              <a:ext uri="{FF2B5EF4-FFF2-40B4-BE49-F238E27FC236}">
                <a16:creationId xmlns:a16="http://schemas.microsoft.com/office/drawing/2014/main" id="{F2B98F66-730E-4574-AB02-10DF801E180D}"/>
              </a:ext>
            </a:extLst>
          </p:cNvPr>
          <p:cNvGraphicFramePr>
            <a:graphicFrameLocks noChangeAspect="1"/>
          </p:cNvGraphicFramePr>
          <p:nvPr>
            <p:extLst>
              <p:ext uri="{D42A27DB-BD31-4B8C-83A1-F6EECF244321}">
                <p14:modId xmlns:p14="http://schemas.microsoft.com/office/powerpoint/2010/main" val="697610826"/>
              </p:ext>
            </p:extLst>
          </p:nvPr>
        </p:nvGraphicFramePr>
        <p:xfrm>
          <a:off x="510450" y="1112838"/>
          <a:ext cx="7058025" cy="5570537"/>
        </p:xfrm>
        <a:graphic>
          <a:graphicData uri="http://schemas.openxmlformats.org/presentationml/2006/ole">
            <mc:AlternateContent xmlns:mc="http://schemas.openxmlformats.org/markup-compatibility/2006">
              <mc:Choice xmlns:v="urn:schemas-microsoft-com:vml" Requires="v">
                <p:oleObj spid="_x0000_s502791" name="Equation" r:id="rId8" imgW="2908080" imgH="2298600" progId="Equation.DSMT4">
                  <p:embed/>
                </p:oleObj>
              </mc:Choice>
              <mc:Fallback>
                <p:oleObj name="Equation" r:id="rId8" imgW="2908080" imgH="2298600" progId="Equation.DSMT4">
                  <p:embed/>
                  <p:pic>
                    <p:nvPicPr>
                      <p:cNvPr id="13" name="Object 12">
                        <a:extLst>
                          <a:ext uri="{FF2B5EF4-FFF2-40B4-BE49-F238E27FC236}">
                            <a16:creationId xmlns:a16="http://schemas.microsoft.com/office/drawing/2014/main" id="{F2B98F66-730E-4574-AB02-10DF801E180D}"/>
                          </a:ext>
                        </a:extLst>
                      </p:cNvPr>
                      <p:cNvPicPr/>
                      <p:nvPr/>
                    </p:nvPicPr>
                    <p:blipFill>
                      <a:blip r:embed="rId9"/>
                      <a:stretch>
                        <a:fillRect/>
                      </a:stretch>
                    </p:blipFill>
                    <p:spPr>
                      <a:xfrm>
                        <a:off x="510450" y="1112838"/>
                        <a:ext cx="7058025" cy="5570537"/>
                      </a:xfrm>
                      <a:prstGeom prst="rect">
                        <a:avLst/>
                      </a:prstGeom>
                    </p:spPr>
                  </p:pic>
                </p:oleObj>
              </mc:Fallback>
            </mc:AlternateContent>
          </a:graphicData>
        </a:graphic>
      </p:graphicFrame>
      <p:sp>
        <p:nvSpPr>
          <p:cNvPr id="15" name="Rectangle: Rounded Corners 14">
            <a:extLst>
              <a:ext uri="{FF2B5EF4-FFF2-40B4-BE49-F238E27FC236}">
                <a16:creationId xmlns:a16="http://schemas.microsoft.com/office/drawing/2014/main" id="{501315C4-083A-42BE-97BE-E59FA7DA1BA8}"/>
              </a:ext>
            </a:extLst>
          </p:cNvPr>
          <p:cNvSpPr/>
          <p:nvPr/>
        </p:nvSpPr>
        <p:spPr>
          <a:xfrm>
            <a:off x="3728973" y="4770693"/>
            <a:ext cx="486136" cy="495182"/>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Audio 6">
            <a:hlinkClick r:id="" action="ppaction://media"/>
            <a:extLst>
              <a:ext uri="{FF2B5EF4-FFF2-40B4-BE49-F238E27FC236}">
                <a16:creationId xmlns:a16="http://schemas.microsoft.com/office/drawing/2014/main" id="{9B6CF847-54EE-4A63-8EE5-4E01E99CA9DA}"/>
              </a:ext>
            </a:extLst>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544540910"/>
      </p:ext>
    </p:extLst>
  </p:cSld>
  <p:clrMapOvr>
    <a:masterClrMapping/>
  </p:clrMapOvr>
  <mc:AlternateContent xmlns:mc="http://schemas.openxmlformats.org/markup-compatibility/2006">
    <mc:Choice xmlns:p14="http://schemas.microsoft.com/office/powerpoint/2010/main" Requires="p14">
      <p:transition spd="slow" p14:dur="2000" advTm="59170"/>
    </mc:Choice>
    <mc:Fallback>
      <p:transition spd="slow" advTm="5917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18"/>
                                        </p:tgtEl>
                                        <p:attrNameLst>
                                          <p:attrName>style.visibility</p:attrName>
                                        </p:attrNameLst>
                                      </p:cBhvr>
                                      <p:to>
                                        <p:strVal val="hidden"/>
                                      </p:to>
                                    </p:set>
                                  </p:childTnLst>
                                </p:cTn>
                              </p:par>
                              <p:par>
                                <p:cTn id="11" presetID="1"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5" fill="hold" display="0">
                  <p:stCondLst>
                    <p:cond delay="indefinite"/>
                  </p:stCondLst>
                  <p:endCondLst>
                    <p:cond evt="onStopAudio" delay="0">
                      <p:tgtEl>
                        <p:sldTgt/>
                      </p:tgtEl>
                    </p:cond>
                  </p:endCondLst>
                </p:cTn>
                <p:tgtEl>
                  <p:spTgt spid="7"/>
                </p:tgtEl>
              </p:cMediaNode>
            </p:audio>
          </p:childTnLst>
        </p:cTn>
      </p:par>
    </p:tnLst>
    <p:bldLst>
      <p:bldP spid="1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Adding a multiple of one row onto another</a:t>
            </a:r>
            <a:endParaRPr lang="en-CA" dirty="0"/>
          </a:p>
        </p:txBody>
      </p:sp>
      <p:sp>
        <p:nvSpPr>
          <p:cNvPr id="3" name="Content Placeholder 2"/>
          <p:cNvSpPr>
            <a:spLocks noGrp="1"/>
          </p:cNvSpPr>
          <p:nvPr>
            <p:ph idx="1"/>
          </p:nvPr>
        </p:nvSpPr>
        <p:spPr>
          <a:xfrm>
            <a:off x="457199" y="1600200"/>
            <a:ext cx="8399417" cy="4525963"/>
          </a:xfrm>
        </p:spPr>
        <p:txBody>
          <a:bodyPr/>
          <a:lstStyle/>
          <a:p>
            <a:r>
              <a:rPr lang="en-US" dirty="0"/>
              <a:t>Suppose we want to add 0.5 times Rows 2 onto Row 3:</a:t>
            </a:r>
          </a:p>
          <a:p>
            <a:pPr lvl="1"/>
            <a:r>
              <a:rPr lang="en-US" dirty="0"/>
              <a:t>Multiply on the left by </a:t>
            </a:r>
            <a:r>
              <a:rPr lang="en-US" i="1" dirty="0">
                <a:latin typeface="Times New Roman" panose="02020603050405020304" pitchFamily="18" charset="0"/>
              </a:rPr>
              <a:t>R</a:t>
            </a:r>
            <a:r>
              <a:rPr lang="en-US" baseline="-25000" dirty="0">
                <a:latin typeface="Times New Roman" panose="02020603050405020304" pitchFamily="18" charset="0"/>
              </a:rPr>
              <a:t>0.5</a:t>
            </a:r>
            <a:r>
              <a:rPr lang="en-US" i="1" baseline="-25000" dirty="0">
                <a:latin typeface="Times New Roman" panose="02020603050405020304" pitchFamily="18" charset="0"/>
              </a:rPr>
              <a:t>R</a:t>
            </a:r>
            <a:r>
              <a:rPr lang="en-US" baseline="-25000" dirty="0">
                <a:latin typeface="Times New Roman" panose="02020603050405020304" pitchFamily="18" charset="0"/>
              </a:rPr>
              <a:t>2→</a:t>
            </a:r>
            <a:r>
              <a:rPr lang="en-US" i="1" baseline="-25000" dirty="0">
                <a:latin typeface="Times New Roman" panose="02020603050405020304" pitchFamily="18" charset="0"/>
              </a:rPr>
              <a:t>R</a:t>
            </a:r>
            <a:r>
              <a:rPr lang="en-US" baseline="-25000" dirty="0">
                <a:latin typeface="Times New Roman" panose="02020603050405020304" pitchFamily="18" charset="0"/>
              </a:rPr>
              <a:t>3</a:t>
            </a:r>
            <a:endParaRPr lang="en-US" i="1" baseline="-25000" dirty="0">
              <a:latin typeface="Times New Roman" panose="02020603050405020304" pitchFamily="18" charset="0"/>
            </a:endParaRPr>
          </a:p>
          <a:p>
            <a:pPr marL="0" indent="0">
              <a:buNone/>
            </a:pPr>
            <a:endParaRPr lang="en-US" dirty="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US"/>
              <a:t>Row operations</a:t>
            </a:r>
            <a:endParaRPr lang="en-CA" dirty="0"/>
          </a:p>
        </p:txBody>
      </p:sp>
      <p:sp>
        <p:nvSpPr>
          <p:cNvPr id="5" name="Slide Number Placeholder 4"/>
          <p:cNvSpPr>
            <a:spLocks noGrp="1"/>
          </p:cNvSpPr>
          <p:nvPr>
            <p:ph type="sldNum" sz="quarter" idx="12"/>
          </p:nvPr>
        </p:nvSpPr>
        <p:spPr/>
        <p:txBody>
          <a:bodyPr/>
          <a:lstStyle/>
          <a:p>
            <a:fld id="{42EF6DC8-DA9C-4533-8A40-BB00A2545AF8}" type="slidenum">
              <a:rPr lang="en-CA" smtClean="0"/>
              <a:pPr/>
              <a:t>10</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10" name="Rectangle 2">
            <a:extLst>
              <a:ext uri="{FF2B5EF4-FFF2-40B4-BE49-F238E27FC236}">
                <a16:creationId xmlns:a16="http://schemas.microsoft.com/office/drawing/2014/main" id="{D0EF3B08-A82E-4EF7-8656-B33C11DA030A}"/>
              </a:ext>
            </a:extLst>
          </p:cNvPr>
          <p:cNvSpPr>
            <a:spLocks noChangeArrowheads="1"/>
          </p:cNvSpPr>
          <p:nvPr/>
        </p:nvSpPr>
        <p:spPr bwMode="auto">
          <a:xfrm>
            <a:off x="1701621" y="2351449"/>
            <a:ext cx="1381198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graphicFrame>
        <p:nvGraphicFramePr>
          <p:cNvPr id="8" name="Object 7">
            <a:extLst>
              <a:ext uri="{FF2B5EF4-FFF2-40B4-BE49-F238E27FC236}">
                <a16:creationId xmlns:a16="http://schemas.microsoft.com/office/drawing/2014/main" id="{8E1E035E-9FBA-46AF-8EBA-B1AFFC667790}"/>
              </a:ext>
            </a:extLst>
          </p:cNvPr>
          <p:cNvGraphicFramePr>
            <a:graphicFrameLocks noChangeAspect="1"/>
          </p:cNvGraphicFramePr>
          <p:nvPr>
            <p:extLst>
              <p:ext uri="{D42A27DB-BD31-4B8C-83A1-F6EECF244321}">
                <p14:modId xmlns:p14="http://schemas.microsoft.com/office/powerpoint/2010/main" val="1516387394"/>
              </p:ext>
            </p:extLst>
          </p:nvPr>
        </p:nvGraphicFramePr>
        <p:xfrm>
          <a:off x="1125938" y="2744788"/>
          <a:ext cx="2182812" cy="2005012"/>
        </p:xfrm>
        <a:graphic>
          <a:graphicData uri="http://schemas.openxmlformats.org/presentationml/2006/ole">
            <mc:AlternateContent xmlns:mc="http://schemas.openxmlformats.org/markup-compatibility/2006">
              <mc:Choice xmlns:v="urn:schemas-microsoft-com:vml" Requires="v">
                <p:oleObj spid="_x0000_s503816" name="Equation" r:id="rId6" imgW="1244520" imgH="1143000" progId="Equation.DSMT4">
                  <p:embed/>
                </p:oleObj>
              </mc:Choice>
              <mc:Fallback>
                <p:oleObj name="Equation" r:id="rId6" imgW="1244520" imgH="1143000" progId="Equation.DSMT4">
                  <p:embed/>
                  <p:pic>
                    <p:nvPicPr>
                      <p:cNvPr id="8" name="Object 7">
                        <a:extLst>
                          <a:ext uri="{FF2B5EF4-FFF2-40B4-BE49-F238E27FC236}">
                            <a16:creationId xmlns:a16="http://schemas.microsoft.com/office/drawing/2014/main" id="{8E1E035E-9FBA-46AF-8EBA-B1AFFC667790}"/>
                          </a:ext>
                        </a:extLst>
                      </p:cNvPr>
                      <p:cNvPicPr/>
                      <p:nvPr/>
                    </p:nvPicPr>
                    <p:blipFill>
                      <a:blip r:embed="rId7"/>
                      <a:stretch>
                        <a:fillRect/>
                      </a:stretch>
                    </p:blipFill>
                    <p:spPr>
                      <a:xfrm>
                        <a:off x="1125938" y="2744788"/>
                        <a:ext cx="2182812" cy="2005012"/>
                      </a:xfrm>
                      <a:prstGeom prst="rect">
                        <a:avLst/>
                      </a:prstGeom>
                    </p:spPr>
                  </p:pic>
                </p:oleObj>
              </mc:Fallback>
            </mc:AlternateContent>
          </a:graphicData>
        </a:graphic>
      </p:graphicFrame>
      <p:graphicFrame>
        <p:nvGraphicFramePr>
          <p:cNvPr id="13" name="Object 12">
            <a:extLst>
              <a:ext uri="{FF2B5EF4-FFF2-40B4-BE49-F238E27FC236}">
                <a16:creationId xmlns:a16="http://schemas.microsoft.com/office/drawing/2014/main" id="{34DD33DE-296E-4B58-9771-897D81CC9DDD}"/>
              </a:ext>
            </a:extLst>
          </p:cNvPr>
          <p:cNvGraphicFramePr>
            <a:graphicFrameLocks noChangeAspect="1"/>
          </p:cNvGraphicFramePr>
          <p:nvPr>
            <p:extLst>
              <p:ext uri="{D42A27DB-BD31-4B8C-83A1-F6EECF244321}">
                <p14:modId xmlns:p14="http://schemas.microsoft.com/office/powerpoint/2010/main" val="2670034391"/>
              </p:ext>
            </p:extLst>
          </p:nvPr>
        </p:nvGraphicFramePr>
        <p:xfrm>
          <a:off x="3375054" y="2745190"/>
          <a:ext cx="1560513" cy="2005012"/>
        </p:xfrm>
        <a:graphic>
          <a:graphicData uri="http://schemas.openxmlformats.org/presentationml/2006/ole">
            <mc:AlternateContent xmlns:mc="http://schemas.openxmlformats.org/markup-compatibility/2006">
              <mc:Choice xmlns:v="urn:schemas-microsoft-com:vml" Requires="v">
                <p:oleObj spid="_x0000_s503817" name="Equation" r:id="rId8" imgW="888840" imgH="1143000" progId="Equation.DSMT4">
                  <p:embed/>
                </p:oleObj>
              </mc:Choice>
              <mc:Fallback>
                <p:oleObj name="Equation" r:id="rId8" imgW="888840" imgH="1143000" progId="Equation.DSMT4">
                  <p:embed/>
                  <p:pic>
                    <p:nvPicPr>
                      <p:cNvPr id="13" name="Object 12">
                        <a:extLst>
                          <a:ext uri="{FF2B5EF4-FFF2-40B4-BE49-F238E27FC236}">
                            <a16:creationId xmlns:a16="http://schemas.microsoft.com/office/drawing/2014/main" id="{34DD33DE-296E-4B58-9771-897D81CC9DDD}"/>
                          </a:ext>
                        </a:extLst>
                      </p:cNvPr>
                      <p:cNvPicPr/>
                      <p:nvPr/>
                    </p:nvPicPr>
                    <p:blipFill>
                      <a:blip r:embed="rId9"/>
                      <a:stretch>
                        <a:fillRect/>
                      </a:stretch>
                    </p:blipFill>
                    <p:spPr>
                      <a:xfrm>
                        <a:off x="3375054" y="2745190"/>
                        <a:ext cx="1560513" cy="2005012"/>
                      </a:xfrm>
                      <a:prstGeom prst="rect">
                        <a:avLst/>
                      </a:prstGeom>
                    </p:spPr>
                  </p:pic>
                </p:oleObj>
              </mc:Fallback>
            </mc:AlternateContent>
          </a:graphicData>
        </a:graphic>
      </p:graphicFrame>
      <p:graphicFrame>
        <p:nvGraphicFramePr>
          <p:cNvPr id="14" name="Object 13">
            <a:extLst>
              <a:ext uri="{FF2B5EF4-FFF2-40B4-BE49-F238E27FC236}">
                <a16:creationId xmlns:a16="http://schemas.microsoft.com/office/drawing/2014/main" id="{DFC62499-D1B9-4338-9553-E45478EAA016}"/>
              </a:ext>
            </a:extLst>
          </p:cNvPr>
          <p:cNvGraphicFramePr>
            <a:graphicFrameLocks noChangeAspect="1"/>
          </p:cNvGraphicFramePr>
          <p:nvPr>
            <p:extLst>
              <p:ext uri="{D42A27DB-BD31-4B8C-83A1-F6EECF244321}">
                <p14:modId xmlns:p14="http://schemas.microsoft.com/office/powerpoint/2010/main" val="2686561423"/>
              </p:ext>
            </p:extLst>
          </p:nvPr>
        </p:nvGraphicFramePr>
        <p:xfrm>
          <a:off x="4944099" y="2745232"/>
          <a:ext cx="1762125" cy="2005012"/>
        </p:xfrm>
        <a:graphic>
          <a:graphicData uri="http://schemas.openxmlformats.org/presentationml/2006/ole">
            <mc:AlternateContent xmlns:mc="http://schemas.openxmlformats.org/markup-compatibility/2006">
              <mc:Choice xmlns:v="urn:schemas-microsoft-com:vml" Requires="v">
                <p:oleObj spid="_x0000_s503818" name="Equation" r:id="rId10" imgW="1002960" imgH="1143000" progId="Equation.DSMT4">
                  <p:embed/>
                </p:oleObj>
              </mc:Choice>
              <mc:Fallback>
                <p:oleObj name="Equation" r:id="rId10" imgW="1002960" imgH="1143000" progId="Equation.DSMT4">
                  <p:embed/>
                  <p:pic>
                    <p:nvPicPr>
                      <p:cNvPr id="14" name="Object 13">
                        <a:extLst>
                          <a:ext uri="{FF2B5EF4-FFF2-40B4-BE49-F238E27FC236}">
                            <a16:creationId xmlns:a16="http://schemas.microsoft.com/office/drawing/2014/main" id="{DFC62499-D1B9-4338-9553-E45478EAA016}"/>
                          </a:ext>
                        </a:extLst>
                      </p:cNvPr>
                      <p:cNvPicPr/>
                      <p:nvPr/>
                    </p:nvPicPr>
                    <p:blipFill>
                      <a:blip r:embed="rId11"/>
                      <a:stretch>
                        <a:fillRect/>
                      </a:stretch>
                    </p:blipFill>
                    <p:spPr>
                      <a:xfrm>
                        <a:off x="4944099" y="2745232"/>
                        <a:ext cx="1762125" cy="2005012"/>
                      </a:xfrm>
                      <a:prstGeom prst="rect">
                        <a:avLst/>
                      </a:prstGeom>
                    </p:spPr>
                  </p:pic>
                </p:oleObj>
              </mc:Fallback>
            </mc:AlternateContent>
          </a:graphicData>
        </a:graphic>
      </p:graphicFrame>
      <p:pic>
        <p:nvPicPr>
          <p:cNvPr id="9" name="Audio 8">
            <a:hlinkClick r:id="" action="ppaction://media"/>
            <a:extLst>
              <a:ext uri="{FF2B5EF4-FFF2-40B4-BE49-F238E27FC236}">
                <a16:creationId xmlns:a16="http://schemas.microsoft.com/office/drawing/2014/main" id="{DA2D0520-010D-4D91-8CAD-23ED61F42FFA}"/>
              </a:ext>
            </a:extLst>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665664986"/>
      </p:ext>
    </p:extLst>
  </p:cSld>
  <p:clrMapOvr>
    <a:masterClrMapping/>
  </p:clrMapOvr>
  <mc:AlternateContent xmlns:mc="http://schemas.openxmlformats.org/markup-compatibility/2006">
    <mc:Choice xmlns:p14="http://schemas.microsoft.com/office/powerpoint/2010/main" Requires="p14">
      <p:transition spd="slow" p14:dur="2000" advTm="35139"/>
    </mc:Choice>
    <mc:Fallback>
      <p:transition spd="slow" advTm="3513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9"/>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Swapping two rows</a:t>
            </a:r>
            <a:endParaRPr lang="en-CA" dirty="0"/>
          </a:p>
        </p:txBody>
      </p:sp>
      <p:sp>
        <p:nvSpPr>
          <p:cNvPr id="3" name="Content Placeholder 2"/>
          <p:cNvSpPr>
            <a:spLocks noGrp="1"/>
          </p:cNvSpPr>
          <p:nvPr>
            <p:ph idx="1"/>
          </p:nvPr>
        </p:nvSpPr>
        <p:spPr>
          <a:xfrm>
            <a:off x="457199" y="1600200"/>
            <a:ext cx="8399417" cy="4525963"/>
          </a:xfrm>
        </p:spPr>
        <p:txBody>
          <a:bodyPr/>
          <a:lstStyle/>
          <a:p>
            <a:r>
              <a:rPr lang="en-US" dirty="0"/>
              <a:t>Now, we can undo the operation of adding a multiple of one row onto another?</a:t>
            </a:r>
          </a:p>
          <a:p>
            <a:pPr lvl="1"/>
            <a:r>
              <a:rPr lang="en-US" dirty="0"/>
              <a:t>Yes, subtract that same multiple of the one row from the other:</a:t>
            </a:r>
          </a:p>
          <a:p>
            <a:pPr marL="0" indent="0">
              <a:buNone/>
            </a:pPr>
            <a:endParaRPr lang="en-US" baseline="-25000" dirty="0">
              <a:latin typeface="Times New Roman" panose="02020603050405020304" pitchFamily="18" charset="0"/>
            </a:endParaRPr>
          </a:p>
          <a:p>
            <a:pPr marL="0" indent="0">
              <a:buNone/>
            </a:pPr>
            <a:endParaRPr lang="en-US" dirty="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US"/>
              <a:t>Row operations</a:t>
            </a:r>
            <a:endParaRPr lang="en-CA" dirty="0"/>
          </a:p>
        </p:txBody>
      </p:sp>
      <p:sp>
        <p:nvSpPr>
          <p:cNvPr id="5" name="Slide Number Placeholder 4"/>
          <p:cNvSpPr>
            <a:spLocks noGrp="1"/>
          </p:cNvSpPr>
          <p:nvPr>
            <p:ph type="sldNum" sz="quarter" idx="12"/>
          </p:nvPr>
        </p:nvSpPr>
        <p:spPr/>
        <p:txBody>
          <a:bodyPr/>
          <a:lstStyle/>
          <a:p>
            <a:fld id="{42EF6DC8-DA9C-4533-8A40-BB00A2545AF8}" type="slidenum">
              <a:rPr lang="en-CA" smtClean="0"/>
              <a:pPr/>
              <a:t>11</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10" name="Rectangle 2">
            <a:extLst>
              <a:ext uri="{FF2B5EF4-FFF2-40B4-BE49-F238E27FC236}">
                <a16:creationId xmlns:a16="http://schemas.microsoft.com/office/drawing/2014/main" id="{D0EF3B08-A82E-4EF7-8656-B33C11DA030A}"/>
              </a:ext>
            </a:extLst>
          </p:cNvPr>
          <p:cNvSpPr>
            <a:spLocks noChangeArrowheads="1"/>
          </p:cNvSpPr>
          <p:nvPr/>
        </p:nvSpPr>
        <p:spPr bwMode="auto">
          <a:xfrm>
            <a:off x="1701621" y="2351449"/>
            <a:ext cx="1381198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graphicFrame>
        <p:nvGraphicFramePr>
          <p:cNvPr id="7" name="Object 6">
            <a:extLst>
              <a:ext uri="{FF2B5EF4-FFF2-40B4-BE49-F238E27FC236}">
                <a16:creationId xmlns:a16="http://schemas.microsoft.com/office/drawing/2014/main" id="{CF5DCA6A-75C1-4E31-8656-E6C930649FFF}"/>
              </a:ext>
            </a:extLst>
          </p:cNvPr>
          <p:cNvGraphicFramePr>
            <a:graphicFrameLocks noChangeAspect="1"/>
          </p:cNvGraphicFramePr>
          <p:nvPr>
            <p:extLst>
              <p:ext uri="{D42A27DB-BD31-4B8C-83A1-F6EECF244321}">
                <p14:modId xmlns:p14="http://schemas.microsoft.com/office/powerpoint/2010/main" val="4114389073"/>
              </p:ext>
            </p:extLst>
          </p:nvPr>
        </p:nvGraphicFramePr>
        <p:xfrm>
          <a:off x="3338513" y="2662238"/>
          <a:ext cx="2638425" cy="604837"/>
        </p:xfrm>
        <a:graphic>
          <a:graphicData uri="http://schemas.openxmlformats.org/presentationml/2006/ole">
            <mc:AlternateContent xmlns:mc="http://schemas.openxmlformats.org/markup-compatibility/2006">
              <mc:Choice xmlns:v="urn:schemas-microsoft-com:vml" Requires="v">
                <p:oleObj spid="_x0000_s504846" name="Equation" r:id="rId6" imgW="939600" imgH="215640" progId="Equation.DSMT4">
                  <p:embed/>
                </p:oleObj>
              </mc:Choice>
              <mc:Fallback>
                <p:oleObj name="Equation" r:id="rId6" imgW="939600" imgH="215640" progId="Equation.DSMT4">
                  <p:embed/>
                  <p:pic>
                    <p:nvPicPr>
                      <p:cNvPr id="7" name="Object 6">
                        <a:extLst>
                          <a:ext uri="{FF2B5EF4-FFF2-40B4-BE49-F238E27FC236}">
                            <a16:creationId xmlns:a16="http://schemas.microsoft.com/office/drawing/2014/main" id="{CF5DCA6A-75C1-4E31-8656-E6C930649FFF}"/>
                          </a:ext>
                        </a:extLst>
                      </p:cNvPr>
                      <p:cNvPicPr/>
                      <p:nvPr/>
                    </p:nvPicPr>
                    <p:blipFill>
                      <a:blip r:embed="rId7"/>
                      <a:stretch>
                        <a:fillRect/>
                      </a:stretch>
                    </p:blipFill>
                    <p:spPr>
                      <a:xfrm>
                        <a:off x="3338513" y="2662238"/>
                        <a:ext cx="2638425" cy="604837"/>
                      </a:xfrm>
                      <a:prstGeom prst="rect">
                        <a:avLst/>
                      </a:prstGeom>
                    </p:spPr>
                  </p:pic>
                </p:oleObj>
              </mc:Fallback>
            </mc:AlternateContent>
          </a:graphicData>
        </a:graphic>
      </p:graphicFrame>
      <p:graphicFrame>
        <p:nvGraphicFramePr>
          <p:cNvPr id="12" name="Object 11">
            <a:extLst>
              <a:ext uri="{FF2B5EF4-FFF2-40B4-BE49-F238E27FC236}">
                <a16:creationId xmlns:a16="http://schemas.microsoft.com/office/drawing/2014/main" id="{EB21D214-F09C-44B6-825E-C941BB6CF4BA}"/>
              </a:ext>
            </a:extLst>
          </p:cNvPr>
          <p:cNvGraphicFramePr>
            <a:graphicFrameLocks noChangeAspect="1"/>
          </p:cNvGraphicFramePr>
          <p:nvPr>
            <p:extLst>
              <p:ext uri="{D42A27DB-BD31-4B8C-83A1-F6EECF244321}">
                <p14:modId xmlns:p14="http://schemas.microsoft.com/office/powerpoint/2010/main" val="2712724213"/>
              </p:ext>
            </p:extLst>
          </p:nvPr>
        </p:nvGraphicFramePr>
        <p:xfrm>
          <a:off x="2024063" y="3465513"/>
          <a:ext cx="5348287" cy="568325"/>
        </p:xfrm>
        <a:graphic>
          <a:graphicData uri="http://schemas.openxmlformats.org/presentationml/2006/ole">
            <mc:AlternateContent xmlns:mc="http://schemas.openxmlformats.org/markup-compatibility/2006">
              <mc:Choice xmlns:v="urn:schemas-microsoft-com:vml" Requires="v">
                <p:oleObj spid="_x0000_s504847" name="Equation" r:id="rId8" imgW="1904760" imgH="203040" progId="Equation.DSMT4">
                  <p:embed/>
                </p:oleObj>
              </mc:Choice>
              <mc:Fallback>
                <p:oleObj name="Equation" r:id="rId8" imgW="1904760" imgH="203040" progId="Equation.DSMT4">
                  <p:embed/>
                  <p:pic>
                    <p:nvPicPr>
                      <p:cNvPr id="12" name="Object 11">
                        <a:extLst>
                          <a:ext uri="{FF2B5EF4-FFF2-40B4-BE49-F238E27FC236}">
                            <a16:creationId xmlns:a16="http://schemas.microsoft.com/office/drawing/2014/main" id="{EB21D214-F09C-44B6-825E-C941BB6CF4BA}"/>
                          </a:ext>
                        </a:extLst>
                      </p:cNvPr>
                      <p:cNvPicPr/>
                      <p:nvPr/>
                    </p:nvPicPr>
                    <p:blipFill>
                      <a:blip r:embed="rId9"/>
                      <a:stretch>
                        <a:fillRect/>
                      </a:stretch>
                    </p:blipFill>
                    <p:spPr>
                      <a:xfrm>
                        <a:off x="2024063" y="3465513"/>
                        <a:ext cx="5348287" cy="568325"/>
                      </a:xfrm>
                      <a:prstGeom prst="rect">
                        <a:avLst/>
                      </a:prstGeom>
                    </p:spPr>
                  </p:pic>
                </p:oleObj>
              </mc:Fallback>
            </mc:AlternateContent>
          </a:graphicData>
        </a:graphic>
      </p:graphicFrame>
      <p:graphicFrame>
        <p:nvGraphicFramePr>
          <p:cNvPr id="13" name="Object 12">
            <a:extLst>
              <a:ext uri="{FF2B5EF4-FFF2-40B4-BE49-F238E27FC236}">
                <a16:creationId xmlns:a16="http://schemas.microsoft.com/office/drawing/2014/main" id="{27B3FD72-646B-4BA6-BC8E-96212B341FF7}"/>
              </a:ext>
            </a:extLst>
          </p:cNvPr>
          <p:cNvGraphicFramePr>
            <a:graphicFrameLocks noChangeAspect="1"/>
          </p:cNvGraphicFramePr>
          <p:nvPr>
            <p:extLst>
              <p:ext uri="{D42A27DB-BD31-4B8C-83A1-F6EECF244321}">
                <p14:modId xmlns:p14="http://schemas.microsoft.com/office/powerpoint/2010/main" val="581359711"/>
              </p:ext>
            </p:extLst>
          </p:nvPr>
        </p:nvGraphicFramePr>
        <p:xfrm>
          <a:off x="445670" y="4395788"/>
          <a:ext cx="4699000" cy="2005012"/>
        </p:xfrm>
        <a:graphic>
          <a:graphicData uri="http://schemas.openxmlformats.org/presentationml/2006/ole">
            <mc:AlternateContent xmlns:mc="http://schemas.openxmlformats.org/markup-compatibility/2006">
              <mc:Choice xmlns:v="urn:schemas-microsoft-com:vml" Requires="v">
                <p:oleObj spid="_x0000_s504848" name="Equation" r:id="rId10" imgW="2679480" imgH="1143000" progId="Equation.DSMT4">
                  <p:embed/>
                </p:oleObj>
              </mc:Choice>
              <mc:Fallback>
                <p:oleObj name="Equation" r:id="rId10" imgW="2679480" imgH="1143000" progId="Equation.DSMT4">
                  <p:embed/>
                  <p:pic>
                    <p:nvPicPr>
                      <p:cNvPr id="13" name="Object 12">
                        <a:extLst>
                          <a:ext uri="{FF2B5EF4-FFF2-40B4-BE49-F238E27FC236}">
                            <a16:creationId xmlns:a16="http://schemas.microsoft.com/office/drawing/2014/main" id="{27B3FD72-646B-4BA6-BC8E-96212B341FF7}"/>
                          </a:ext>
                        </a:extLst>
                      </p:cNvPr>
                      <p:cNvPicPr/>
                      <p:nvPr/>
                    </p:nvPicPr>
                    <p:blipFill>
                      <a:blip r:embed="rId11"/>
                      <a:stretch>
                        <a:fillRect/>
                      </a:stretch>
                    </p:blipFill>
                    <p:spPr>
                      <a:xfrm>
                        <a:off x="445670" y="4395788"/>
                        <a:ext cx="4699000" cy="2005012"/>
                      </a:xfrm>
                      <a:prstGeom prst="rect">
                        <a:avLst/>
                      </a:prstGeom>
                    </p:spPr>
                  </p:pic>
                </p:oleObj>
              </mc:Fallback>
            </mc:AlternateContent>
          </a:graphicData>
        </a:graphic>
      </p:graphicFrame>
      <p:graphicFrame>
        <p:nvGraphicFramePr>
          <p:cNvPr id="15" name="Object 14">
            <a:extLst>
              <a:ext uri="{FF2B5EF4-FFF2-40B4-BE49-F238E27FC236}">
                <a16:creationId xmlns:a16="http://schemas.microsoft.com/office/drawing/2014/main" id="{7871D4CA-4668-4634-A7A5-5B9B46E3A76B}"/>
              </a:ext>
            </a:extLst>
          </p:cNvPr>
          <p:cNvGraphicFramePr>
            <a:graphicFrameLocks noChangeAspect="1"/>
          </p:cNvGraphicFramePr>
          <p:nvPr>
            <p:extLst>
              <p:ext uri="{D42A27DB-BD31-4B8C-83A1-F6EECF244321}">
                <p14:modId xmlns:p14="http://schemas.microsoft.com/office/powerpoint/2010/main" val="309043528"/>
              </p:ext>
            </p:extLst>
          </p:nvPr>
        </p:nvGraphicFramePr>
        <p:xfrm>
          <a:off x="5125658" y="4410868"/>
          <a:ext cx="2651125" cy="2005013"/>
        </p:xfrm>
        <a:graphic>
          <a:graphicData uri="http://schemas.openxmlformats.org/presentationml/2006/ole">
            <mc:AlternateContent xmlns:mc="http://schemas.openxmlformats.org/markup-compatibility/2006">
              <mc:Choice xmlns:v="urn:schemas-microsoft-com:vml" Requires="v">
                <p:oleObj spid="_x0000_s504849" name="Equation" r:id="rId12" imgW="1511280" imgH="1143000" progId="Equation.DSMT4">
                  <p:embed/>
                </p:oleObj>
              </mc:Choice>
              <mc:Fallback>
                <p:oleObj name="Equation" r:id="rId12" imgW="1511280" imgH="1143000" progId="Equation.DSMT4">
                  <p:embed/>
                  <p:pic>
                    <p:nvPicPr>
                      <p:cNvPr id="15" name="Object 14">
                        <a:extLst>
                          <a:ext uri="{FF2B5EF4-FFF2-40B4-BE49-F238E27FC236}">
                            <a16:creationId xmlns:a16="http://schemas.microsoft.com/office/drawing/2014/main" id="{7871D4CA-4668-4634-A7A5-5B9B46E3A76B}"/>
                          </a:ext>
                        </a:extLst>
                      </p:cNvPr>
                      <p:cNvPicPr/>
                      <p:nvPr/>
                    </p:nvPicPr>
                    <p:blipFill>
                      <a:blip r:embed="rId13"/>
                      <a:stretch>
                        <a:fillRect/>
                      </a:stretch>
                    </p:blipFill>
                    <p:spPr>
                      <a:xfrm>
                        <a:off x="5125658" y="4410868"/>
                        <a:ext cx="2651125" cy="2005013"/>
                      </a:xfrm>
                      <a:prstGeom prst="rect">
                        <a:avLst/>
                      </a:prstGeom>
                    </p:spPr>
                  </p:pic>
                </p:oleObj>
              </mc:Fallback>
            </mc:AlternateContent>
          </a:graphicData>
        </a:graphic>
      </p:graphicFrame>
      <p:pic>
        <p:nvPicPr>
          <p:cNvPr id="17" name="Audio 16">
            <a:hlinkClick r:id="" action="ppaction://media"/>
            <a:extLst>
              <a:ext uri="{FF2B5EF4-FFF2-40B4-BE49-F238E27FC236}">
                <a16:creationId xmlns:a16="http://schemas.microsoft.com/office/drawing/2014/main" id="{17EDAC1D-A7E9-4C37-9DBE-D1E550EE4152}"/>
              </a:ext>
            </a:extLst>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4151399748"/>
      </p:ext>
    </p:extLst>
  </p:cSld>
  <p:clrMapOvr>
    <a:masterClrMapping/>
  </p:clrMapOvr>
  <mc:AlternateContent xmlns:mc="http://schemas.openxmlformats.org/markup-compatibility/2006">
    <mc:Choice xmlns:p14="http://schemas.microsoft.com/office/powerpoint/2010/main" Requires="p14">
      <p:transition spd="slow" p14:dur="2000" advTm="78650"/>
    </mc:Choice>
    <mc:Fallback>
      <p:transition spd="slow" advTm="786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7" fill="hold" display="0">
                  <p:stCondLst>
                    <p:cond delay="indefinite"/>
                  </p:stCondLst>
                  <p:endCondLst>
                    <p:cond evt="onStopAudio" delay="0">
                      <p:tgtEl>
                        <p:sldTgt/>
                      </p:tgtEl>
                    </p:cond>
                  </p:endCondLst>
                </p:cTn>
                <p:tgtEl>
                  <p:spTgt spid="17"/>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Multiplying a row by a non-zero scalar</a:t>
            </a:r>
            <a:endParaRPr lang="en-CA" dirty="0"/>
          </a:p>
        </p:txBody>
      </p:sp>
      <p:sp>
        <p:nvSpPr>
          <p:cNvPr id="3" name="Content Placeholder 2"/>
          <p:cNvSpPr>
            <a:spLocks noGrp="1"/>
          </p:cNvSpPr>
          <p:nvPr>
            <p:ph idx="1"/>
          </p:nvPr>
        </p:nvSpPr>
        <p:spPr>
          <a:xfrm>
            <a:off x="457199" y="1600200"/>
            <a:ext cx="8399417" cy="4525963"/>
          </a:xfrm>
        </p:spPr>
        <p:txBody>
          <a:bodyPr/>
          <a:lstStyle/>
          <a:p>
            <a:r>
              <a:rPr lang="en-US" dirty="0"/>
              <a:t>Again, </a:t>
            </a:r>
            <a:r>
              <a:rPr lang="en-US" i="1" dirty="0">
                <a:latin typeface="Times New Roman" panose="02020603050405020304" pitchFamily="18" charset="0"/>
              </a:rPr>
              <a:t>A</a:t>
            </a:r>
            <a:r>
              <a:rPr lang="en-US" dirty="0">
                <a:latin typeface="Times New Roman" panose="02020603050405020304" pitchFamily="18" charset="0"/>
              </a:rPr>
              <a:t> ∈ ℒ (</a:t>
            </a:r>
            <a:r>
              <a:rPr lang="en-US" b="1" dirty="0">
                <a:latin typeface="Times New Roman" panose="02020603050405020304" pitchFamily="18" charset="0"/>
              </a:rPr>
              <a:t>R</a:t>
            </a:r>
            <a:r>
              <a:rPr lang="en-US" i="1" baseline="30000" dirty="0">
                <a:latin typeface="Times New Roman" panose="02020603050405020304" pitchFamily="18" charset="0"/>
              </a:rPr>
              <a:t>n</a:t>
            </a:r>
            <a:r>
              <a:rPr lang="en-US" dirty="0">
                <a:latin typeface="Times New Roman" panose="02020603050405020304" pitchFamily="18" charset="0"/>
              </a:rPr>
              <a:t>, </a:t>
            </a:r>
            <a:r>
              <a:rPr lang="en-US" b="1" dirty="0">
                <a:latin typeface="Times New Roman" panose="02020603050405020304" pitchFamily="18" charset="0"/>
              </a:rPr>
              <a:t>R</a:t>
            </a:r>
            <a:r>
              <a:rPr lang="en-US" i="1" baseline="30000" dirty="0">
                <a:latin typeface="Times New Roman" panose="02020603050405020304" pitchFamily="18" charset="0"/>
              </a:rPr>
              <a:t>m</a:t>
            </a:r>
            <a:r>
              <a:rPr lang="en-US" dirty="0">
                <a:latin typeface="Times New Roman" panose="02020603050405020304" pitchFamily="18" charset="0"/>
              </a:rPr>
              <a:t>)</a:t>
            </a:r>
            <a:r>
              <a:rPr lang="en-US" dirty="0"/>
              <a:t> and is represented by an </a:t>
            </a:r>
            <a:r>
              <a:rPr lang="en-US" i="1" dirty="0">
                <a:latin typeface="Times New Roman" panose="02020603050405020304" pitchFamily="18" charset="0"/>
              </a:rPr>
              <a:t>m</a:t>
            </a:r>
            <a:r>
              <a:rPr lang="en-US" dirty="0">
                <a:latin typeface="Times New Roman" panose="02020603050405020304" pitchFamily="18" charset="0"/>
              </a:rPr>
              <a:t> × </a:t>
            </a:r>
            <a:r>
              <a:rPr lang="en-US" i="1" dirty="0">
                <a:latin typeface="Times New Roman" panose="02020603050405020304" pitchFamily="18" charset="0"/>
              </a:rPr>
              <a:t>n</a:t>
            </a:r>
            <a:r>
              <a:rPr lang="en-US" dirty="0">
                <a:latin typeface="Times New Roman" panose="02020603050405020304" pitchFamily="18" charset="0"/>
              </a:rPr>
              <a:t> </a:t>
            </a:r>
            <a:r>
              <a:rPr lang="en-US" dirty="0"/>
              <a:t>matrix</a:t>
            </a:r>
          </a:p>
          <a:p>
            <a:r>
              <a:rPr lang="en-US" dirty="0"/>
              <a:t>Again, we have</a:t>
            </a:r>
          </a:p>
          <a:p>
            <a:pPr marL="0" indent="0" algn="ctr">
              <a:buNone/>
            </a:pPr>
            <a:r>
              <a:rPr lang="en-US" i="1" dirty="0">
                <a:latin typeface="Times New Roman" panose="02020603050405020304" pitchFamily="18" charset="0"/>
              </a:rPr>
              <a:t>BA</a:t>
            </a:r>
            <a:r>
              <a:rPr lang="en-US" dirty="0">
                <a:latin typeface="Times New Roman" panose="02020603050405020304" pitchFamily="18" charset="0"/>
              </a:rPr>
              <a:t> = (</a:t>
            </a:r>
            <a:r>
              <a:rPr lang="en-US" i="1" dirty="0">
                <a:latin typeface="Times New Roman" panose="02020603050405020304" pitchFamily="18" charset="0"/>
              </a:rPr>
              <a:t>B</a:t>
            </a:r>
            <a:r>
              <a:rPr lang="en-US" b="1" dirty="0">
                <a:latin typeface="Times New Roman" panose="02020603050405020304" pitchFamily="18" charset="0"/>
              </a:rPr>
              <a:t>a</a:t>
            </a:r>
            <a:r>
              <a:rPr lang="en-US" baseline="-25000" dirty="0">
                <a:latin typeface="Times New Roman" panose="02020603050405020304" pitchFamily="18" charset="0"/>
              </a:rPr>
              <a:t>1</a:t>
            </a:r>
            <a:r>
              <a:rPr lang="en-US" dirty="0">
                <a:latin typeface="Times New Roman" panose="02020603050405020304" pitchFamily="18" charset="0"/>
              </a:rPr>
              <a:t> ··· </a:t>
            </a:r>
            <a:r>
              <a:rPr lang="en-US" i="1" dirty="0">
                <a:latin typeface="Times New Roman" panose="02020603050405020304" pitchFamily="18" charset="0"/>
              </a:rPr>
              <a:t>B</a:t>
            </a:r>
            <a:r>
              <a:rPr lang="en-US" b="1" dirty="0">
                <a:latin typeface="Times New Roman" panose="02020603050405020304" pitchFamily="18" charset="0"/>
              </a:rPr>
              <a:t>a</a:t>
            </a:r>
            <a:r>
              <a:rPr lang="en-US" i="1" baseline="-25000" dirty="0">
                <a:latin typeface="Times New Roman" panose="02020603050405020304" pitchFamily="18" charset="0"/>
              </a:rPr>
              <a:t>n</a:t>
            </a:r>
            <a:r>
              <a:rPr lang="en-US" dirty="0">
                <a:latin typeface="Times New Roman" panose="02020603050405020304" pitchFamily="18" charset="0"/>
              </a:rPr>
              <a:t>)</a:t>
            </a:r>
            <a:endParaRPr lang="en-US" i="1" dirty="0">
              <a:latin typeface="Times New Roman" panose="02020603050405020304" pitchFamily="18" charset="0"/>
            </a:endParaRPr>
          </a:p>
          <a:p>
            <a:r>
              <a:rPr lang="en-US" dirty="0"/>
              <a:t>Question: How can we multiply a row by a non-zero scalar?</a:t>
            </a:r>
          </a:p>
          <a:p>
            <a:r>
              <a:rPr lang="en-US" dirty="0"/>
              <a:t>Now, multiplying an entry by a non-zero scalar is linear,</a:t>
            </a:r>
          </a:p>
          <a:p>
            <a:pPr marL="0" indent="0">
              <a:buNone/>
            </a:pPr>
            <a:r>
              <a:rPr lang="en-US" dirty="0"/>
              <a:t>	for we can do this mapping after calculating</a:t>
            </a:r>
            <a:r>
              <a:rPr lang="en-US" dirty="0">
                <a:latin typeface="Times New Roman" panose="02020603050405020304" pitchFamily="18" charset="0"/>
              </a:rPr>
              <a:t> </a:t>
            </a:r>
            <a:r>
              <a:rPr lang="en-US" i="1" dirty="0">
                <a:latin typeface="Symbol" panose="05050102010706020507" pitchFamily="18" charset="2"/>
              </a:rPr>
              <a:t>b </a:t>
            </a:r>
            <a:r>
              <a:rPr lang="en-US" b="1" dirty="0">
                <a:latin typeface="Times New Roman" panose="02020603050405020304" pitchFamily="18" charset="0"/>
              </a:rPr>
              <a:t>u</a:t>
            </a:r>
            <a:r>
              <a:rPr lang="en-US" baseline="-25000" dirty="0">
                <a:latin typeface="Times New Roman" panose="02020603050405020304" pitchFamily="18" charset="0"/>
              </a:rPr>
              <a:t>1</a:t>
            </a:r>
            <a:r>
              <a:rPr lang="en-US" dirty="0">
                <a:latin typeface="Times New Roman" panose="02020603050405020304" pitchFamily="18" charset="0"/>
              </a:rPr>
              <a:t> + </a:t>
            </a:r>
            <a:r>
              <a:rPr lang="en-US" i="1" dirty="0">
                <a:latin typeface="Symbol" panose="05050102010706020507" pitchFamily="18" charset="2"/>
              </a:rPr>
              <a:t>g </a:t>
            </a:r>
            <a:r>
              <a:rPr lang="en-US" b="1" dirty="0">
                <a:latin typeface="Times New Roman" panose="02020603050405020304" pitchFamily="18" charset="0"/>
              </a:rPr>
              <a:t>u</a:t>
            </a:r>
            <a:r>
              <a:rPr lang="en-US" baseline="-25000" dirty="0">
                <a:latin typeface="Times New Roman" panose="02020603050405020304" pitchFamily="18" charset="0"/>
              </a:rPr>
              <a:t>2</a:t>
            </a:r>
          </a:p>
          <a:p>
            <a:pPr marL="0" indent="0">
              <a:buNone/>
            </a:pPr>
            <a:r>
              <a:rPr lang="en-US" dirty="0"/>
              <a:t>	or we can do this mapping first on both </a:t>
            </a:r>
            <a:r>
              <a:rPr lang="en-US" b="1" dirty="0">
                <a:latin typeface="Times New Roman" panose="02020603050405020304" pitchFamily="18" charset="0"/>
              </a:rPr>
              <a:t>u</a:t>
            </a:r>
            <a:r>
              <a:rPr lang="en-US" baseline="-25000" dirty="0">
                <a:latin typeface="Times New Roman" panose="02020603050405020304" pitchFamily="18" charset="0"/>
              </a:rPr>
              <a:t>1</a:t>
            </a:r>
            <a:r>
              <a:rPr lang="en-US" dirty="0">
                <a:latin typeface="Times New Roman" panose="02020603050405020304" pitchFamily="18" charset="0"/>
              </a:rPr>
              <a:t> </a:t>
            </a:r>
            <a:r>
              <a:rPr lang="en-US" dirty="0"/>
              <a:t>and</a:t>
            </a:r>
            <a:r>
              <a:rPr lang="en-US" dirty="0">
                <a:latin typeface="Times New Roman" panose="02020603050405020304" pitchFamily="18" charset="0"/>
              </a:rPr>
              <a:t> </a:t>
            </a:r>
            <a:r>
              <a:rPr lang="en-US" b="1" dirty="0">
                <a:latin typeface="Times New Roman" panose="02020603050405020304" pitchFamily="18" charset="0"/>
              </a:rPr>
              <a:t>u</a:t>
            </a:r>
            <a:r>
              <a:rPr lang="en-US" baseline="-25000" dirty="0">
                <a:latin typeface="Times New Roman" panose="02020603050405020304" pitchFamily="18" charset="0"/>
              </a:rPr>
              <a:t>2</a:t>
            </a:r>
            <a:r>
              <a:rPr lang="en-US" dirty="0"/>
              <a:t> and</a:t>
            </a:r>
            <a:br>
              <a:rPr lang="en-US" dirty="0"/>
            </a:br>
            <a:r>
              <a:rPr lang="en-US" dirty="0"/>
              <a:t>		then take the same linear combination of the results</a:t>
            </a:r>
          </a:p>
          <a:p>
            <a:pPr lvl="1"/>
            <a:r>
              <a:rPr lang="en-US" dirty="0"/>
              <a:t>The resulting vector will be the same dimension: </a:t>
            </a:r>
            <a:r>
              <a:rPr lang="en-US" i="1" dirty="0">
                <a:latin typeface="Times New Roman" panose="02020603050405020304" pitchFamily="18" charset="0"/>
              </a:rPr>
              <a:t>m</a:t>
            </a:r>
            <a:endParaRPr lang="en-US" dirty="0">
              <a:latin typeface="Times New Roman" panose="02020603050405020304" pitchFamily="18" charset="0"/>
            </a:endParaRPr>
          </a:p>
          <a:p>
            <a:pPr lvl="1"/>
            <a:r>
              <a:rPr lang="en-US" dirty="0">
                <a:latin typeface="Times New Roman" panose="02020603050405020304" pitchFamily="18" charset="0"/>
              </a:rPr>
              <a:t>Thus, the linear operator is an </a:t>
            </a:r>
            <a:r>
              <a:rPr lang="en-US" i="1" dirty="0">
                <a:latin typeface="Times New Roman" panose="02020603050405020304" pitchFamily="18" charset="0"/>
              </a:rPr>
              <a:t>m</a:t>
            </a:r>
            <a:r>
              <a:rPr lang="en-US" dirty="0">
                <a:latin typeface="Times New Roman" panose="02020603050405020304" pitchFamily="18" charset="0"/>
              </a:rPr>
              <a:t> × </a:t>
            </a:r>
            <a:r>
              <a:rPr lang="en-US" i="1" dirty="0">
                <a:latin typeface="Times New Roman" panose="02020603050405020304" pitchFamily="18" charset="0"/>
              </a:rPr>
              <a:t>m</a:t>
            </a:r>
            <a:r>
              <a:rPr lang="en-US" dirty="0">
                <a:latin typeface="Times New Roman" panose="02020603050405020304" pitchFamily="18" charset="0"/>
              </a:rPr>
              <a:t> </a:t>
            </a:r>
            <a:r>
              <a:rPr lang="en-US" dirty="0"/>
              <a:t>matrix</a:t>
            </a:r>
            <a:endParaRPr lang="en-US" dirty="0">
              <a:latin typeface="Times New Roman" panose="02020603050405020304" pitchFamily="18" charset="0"/>
            </a:endParaRPr>
          </a:p>
          <a:p>
            <a:r>
              <a:rPr lang="en-US" dirty="0"/>
              <a:t>Question: what is the matrix </a:t>
            </a:r>
            <a:r>
              <a:rPr lang="en-US" i="1" dirty="0">
                <a:latin typeface="Times New Roman" panose="02020603050405020304" pitchFamily="18" charset="0"/>
              </a:rPr>
              <a:t>R</a:t>
            </a:r>
            <a:r>
              <a:rPr lang="en-US" i="1" baseline="-25000" dirty="0">
                <a:latin typeface="Symbol" panose="05050102010706020507" pitchFamily="18" charset="2"/>
              </a:rPr>
              <a:t>a </a:t>
            </a:r>
            <a:r>
              <a:rPr lang="en-US" baseline="-25000" dirty="0">
                <a:latin typeface="Times New Roman" panose="02020603050405020304" pitchFamily="18" charset="0"/>
              </a:rPr>
              <a:t>R</a:t>
            </a:r>
            <a:r>
              <a:rPr lang="en-US" i="1" baseline="-25000" dirty="0">
                <a:latin typeface="Times New Roman" panose="02020603050405020304" pitchFamily="18" charset="0"/>
              </a:rPr>
              <a:t>i</a:t>
            </a:r>
            <a:r>
              <a:rPr lang="en-US" i="1" dirty="0">
                <a:latin typeface="Times New Roman" panose="02020603050405020304" pitchFamily="18" charset="0"/>
              </a:rPr>
              <a:t> </a:t>
            </a:r>
            <a:r>
              <a:rPr lang="en-US" dirty="0"/>
              <a:t>?</a:t>
            </a:r>
          </a:p>
        </p:txBody>
      </p:sp>
      <p:sp>
        <p:nvSpPr>
          <p:cNvPr id="4" name="Footer Placeholder 3"/>
          <p:cNvSpPr>
            <a:spLocks noGrp="1"/>
          </p:cNvSpPr>
          <p:nvPr>
            <p:ph type="ftr" sz="quarter" idx="11"/>
          </p:nvPr>
        </p:nvSpPr>
        <p:spPr/>
        <p:txBody>
          <a:bodyPr/>
          <a:lstStyle/>
          <a:p>
            <a:r>
              <a:rPr lang="en-US"/>
              <a:t>Row operations</a:t>
            </a:r>
            <a:endParaRPr lang="en-CA" dirty="0"/>
          </a:p>
        </p:txBody>
      </p:sp>
      <p:sp>
        <p:nvSpPr>
          <p:cNvPr id="5" name="Slide Number Placeholder 4"/>
          <p:cNvSpPr>
            <a:spLocks noGrp="1"/>
          </p:cNvSpPr>
          <p:nvPr>
            <p:ph type="sldNum" sz="quarter" idx="12"/>
          </p:nvPr>
        </p:nvSpPr>
        <p:spPr/>
        <p:txBody>
          <a:bodyPr/>
          <a:lstStyle/>
          <a:p>
            <a:fld id="{42EF6DC8-DA9C-4533-8A40-BB00A2545AF8}" type="slidenum">
              <a:rPr lang="en-CA" smtClean="0"/>
              <a:pPr/>
              <a:t>12</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10" name="Rectangle 2">
            <a:extLst>
              <a:ext uri="{FF2B5EF4-FFF2-40B4-BE49-F238E27FC236}">
                <a16:creationId xmlns:a16="http://schemas.microsoft.com/office/drawing/2014/main" id="{D0EF3B08-A82E-4EF7-8656-B33C11DA030A}"/>
              </a:ext>
            </a:extLst>
          </p:cNvPr>
          <p:cNvSpPr>
            <a:spLocks noChangeArrowheads="1"/>
          </p:cNvSpPr>
          <p:nvPr/>
        </p:nvSpPr>
        <p:spPr bwMode="auto">
          <a:xfrm>
            <a:off x="1701621" y="2351449"/>
            <a:ext cx="1381198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pic>
        <p:nvPicPr>
          <p:cNvPr id="15" name="Audio 14">
            <a:hlinkClick r:id="" action="ppaction://media"/>
            <a:extLst>
              <a:ext uri="{FF2B5EF4-FFF2-40B4-BE49-F238E27FC236}">
                <a16:creationId xmlns:a16="http://schemas.microsoft.com/office/drawing/2014/main" id="{D7E2D8A3-3AF8-4B5A-BFCF-FDF565710CFE}"/>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631368028"/>
      </p:ext>
    </p:extLst>
  </p:cSld>
  <p:clrMapOvr>
    <a:masterClrMapping/>
  </p:clrMapOvr>
  <mc:AlternateContent xmlns:mc="http://schemas.openxmlformats.org/markup-compatibility/2006">
    <mc:Choice xmlns:p14="http://schemas.microsoft.com/office/powerpoint/2010/main" Requires="p14">
      <p:transition spd="slow" p14:dur="2000" advTm="117889"/>
    </mc:Choice>
    <mc:Fallback>
      <p:transition spd="slow" advTm="11788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1" fill="hold" display="0">
                  <p:stCondLst>
                    <p:cond delay="indefinite"/>
                  </p:stCondLst>
                  <p:endCondLst>
                    <p:cond evt="onStopAudio" delay="0">
                      <p:tgtEl>
                        <p:sldTgt/>
                      </p:tgtEl>
                    </p:cond>
                  </p:endCondLst>
                </p:cTn>
                <p:tgtEl>
                  <p:spTgt spid="15"/>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 name="Object 17">
            <a:extLst>
              <a:ext uri="{FF2B5EF4-FFF2-40B4-BE49-F238E27FC236}">
                <a16:creationId xmlns:a16="http://schemas.microsoft.com/office/drawing/2014/main" id="{6D97635B-3DB9-4739-8CC7-DEB7B5CDB406}"/>
              </a:ext>
            </a:extLst>
          </p:cNvPr>
          <p:cNvGraphicFramePr>
            <a:graphicFrameLocks noChangeAspect="1"/>
          </p:cNvGraphicFramePr>
          <p:nvPr/>
        </p:nvGraphicFramePr>
        <p:xfrm>
          <a:off x="1742577" y="1112838"/>
          <a:ext cx="5794375" cy="5570537"/>
        </p:xfrm>
        <a:graphic>
          <a:graphicData uri="http://schemas.openxmlformats.org/presentationml/2006/ole">
            <mc:AlternateContent xmlns:mc="http://schemas.openxmlformats.org/markup-compatibility/2006">
              <mc:Choice xmlns:v="urn:schemas-microsoft-com:vml" Requires="v">
                <p:oleObj spid="_x0000_s505864" name="Equation" r:id="rId6" imgW="2387520" imgH="2298600" progId="Equation.DSMT4">
                  <p:embed/>
                </p:oleObj>
              </mc:Choice>
              <mc:Fallback>
                <p:oleObj name="Equation" r:id="rId6" imgW="2387520" imgH="2298600" progId="Equation.DSMT4">
                  <p:embed/>
                  <p:pic>
                    <p:nvPicPr>
                      <p:cNvPr id="18" name="Object 17">
                        <a:extLst>
                          <a:ext uri="{FF2B5EF4-FFF2-40B4-BE49-F238E27FC236}">
                            <a16:creationId xmlns:a16="http://schemas.microsoft.com/office/drawing/2014/main" id="{6D97635B-3DB9-4739-8CC7-DEB7B5CDB406}"/>
                          </a:ext>
                        </a:extLst>
                      </p:cNvPr>
                      <p:cNvPicPr/>
                      <p:nvPr/>
                    </p:nvPicPr>
                    <p:blipFill>
                      <a:blip r:embed="rId7"/>
                      <a:stretch>
                        <a:fillRect/>
                      </a:stretch>
                    </p:blipFill>
                    <p:spPr>
                      <a:xfrm>
                        <a:off x="1742577" y="1112838"/>
                        <a:ext cx="5794375" cy="5570537"/>
                      </a:xfrm>
                      <a:prstGeom prst="rect">
                        <a:avLst/>
                      </a:prstGeom>
                    </p:spPr>
                  </p:pic>
                </p:oleObj>
              </mc:Fallback>
            </mc:AlternateContent>
          </a:graphicData>
        </a:graphic>
      </p:graphicFrame>
      <p:sp>
        <p:nvSpPr>
          <p:cNvPr id="2" name="Title 1"/>
          <p:cNvSpPr>
            <a:spLocks noGrp="1"/>
          </p:cNvSpPr>
          <p:nvPr>
            <p:ph type="title"/>
          </p:nvPr>
        </p:nvSpPr>
        <p:spPr/>
        <p:txBody>
          <a:bodyPr/>
          <a:lstStyle/>
          <a:p>
            <a:r>
              <a:rPr lang="en-US" dirty="0"/>
              <a:t>Multiplying a row by a non-zero scalar</a:t>
            </a:r>
            <a:endParaRPr lang="en-CA" dirty="0"/>
          </a:p>
        </p:txBody>
      </p:sp>
      <p:sp>
        <p:nvSpPr>
          <p:cNvPr id="4" name="Footer Placeholder 3"/>
          <p:cNvSpPr>
            <a:spLocks noGrp="1"/>
          </p:cNvSpPr>
          <p:nvPr>
            <p:ph type="ftr" sz="quarter" idx="11"/>
          </p:nvPr>
        </p:nvSpPr>
        <p:spPr/>
        <p:txBody>
          <a:bodyPr/>
          <a:lstStyle/>
          <a:p>
            <a:r>
              <a:rPr lang="en-US"/>
              <a:t>Row operations</a:t>
            </a:r>
            <a:endParaRPr lang="en-CA" dirty="0"/>
          </a:p>
        </p:txBody>
      </p:sp>
      <p:sp>
        <p:nvSpPr>
          <p:cNvPr id="5" name="Slide Number Placeholder 4"/>
          <p:cNvSpPr>
            <a:spLocks noGrp="1"/>
          </p:cNvSpPr>
          <p:nvPr>
            <p:ph type="sldNum" sz="quarter" idx="12"/>
          </p:nvPr>
        </p:nvSpPr>
        <p:spPr/>
        <p:txBody>
          <a:bodyPr/>
          <a:lstStyle/>
          <a:p>
            <a:fld id="{42EF6DC8-DA9C-4533-8A40-BB00A2545AF8}" type="slidenum">
              <a:rPr lang="en-CA" smtClean="0"/>
              <a:pPr/>
              <a:t>13</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10" name="Rectangle 2">
            <a:extLst>
              <a:ext uri="{FF2B5EF4-FFF2-40B4-BE49-F238E27FC236}">
                <a16:creationId xmlns:a16="http://schemas.microsoft.com/office/drawing/2014/main" id="{D0EF3B08-A82E-4EF7-8656-B33C11DA030A}"/>
              </a:ext>
            </a:extLst>
          </p:cNvPr>
          <p:cNvSpPr>
            <a:spLocks noChangeArrowheads="1"/>
          </p:cNvSpPr>
          <p:nvPr/>
        </p:nvSpPr>
        <p:spPr bwMode="auto">
          <a:xfrm>
            <a:off x="1701621" y="2351449"/>
            <a:ext cx="1381198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graphicFrame>
        <p:nvGraphicFramePr>
          <p:cNvPr id="13" name="Object 12">
            <a:extLst>
              <a:ext uri="{FF2B5EF4-FFF2-40B4-BE49-F238E27FC236}">
                <a16:creationId xmlns:a16="http://schemas.microsoft.com/office/drawing/2014/main" id="{F2B98F66-730E-4574-AB02-10DF801E180D}"/>
              </a:ext>
            </a:extLst>
          </p:cNvPr>
          <p:cNvGraphicFramePr>
            <a:graphicFrameLocks noChangeAspect="1"/>
          </p:cNvGraphicFramePr>
          <p:nvPr>
            <p:extLst>
              <p:ext uri="{D42A27DB-BD31-4B8C-83A1-F6EECF244321}">
                <p14:modId xmlns:p14="http://schemas.microsoft.com/office/powerpoint/2010/main" val="403793767"/>
              </p:ext>
            </p:extLst>
          </p:nvPr>
        </p:nvGraphicFramePr>
        <p:xfrm>
          <a:off x="880520" y="1112838"/>
          <a:ext cx="6688138" cy="5570537"/>
        </p:xfrm>
        <a:graphic>
          <a:graphicData uri="http://schemas.openxmlformats.org/presentationml/2006/ole">
            <mc:AlternateContent xmlns:mc="http://schemas.openxmlformats.org/markup-compatibility/2006">
              <mc:Choice xmlns:v="urn:schemas-microsoft-com:vml" Requires="v">
                <p:oleObj spid="_x0000_s505865" name="Equation" r:id="rId8" imgW="2755800" imgH="2298600" progId="Equation.DSMT4">
                  <p:embed/>
                </p:oleObj>
              </mc:Choice>
              <mc:Fallback>
                <p:oleObj name="Equation" r:id="rId8" imgW="2755800" imgH="2298600" progId="Equation.DSMT4">
                  <p:embed/>
                  <p:pic>
                    <p:nvPicPr>
                      <p:cNvPr id="13" name="Object 12">
                        <a:extLst>
                          <a:ext uri="{FF2B5EF4-FFF2-40B4-BE49-F238E27FC236}">
                            <a16:creationId xmlns:a16="http://schemas.microsoft.com/office/drawing/2014/main" id="{F2B98F66-730E-4574-AB02-10DF801E180D}"/>
                          </a:ext>
                        </a:extLst>
                      </p:cNvPr>
                      <p:cNvPicPr/>
                      <p:nvPr/>
                    </p:nvPicPr>
                    <p:blipFill>
                      <a:blip r:embed="rId9"/>
                      <a:stretch>
                        <a:fillRect/>
                      </a:stretch>
                    </p:blipFill>
                    <p:spPr>
                      <a:xfrm>
                        <a:off x="880520" y="1112838"/>
                        <a:ext cx="6688138" cy="5570537"/>
                      </a:xfrm>
                      <a:prstGeom prst="rect">
                        <a:avLst/>
                      </a:prstGeom>
                    </p:spPr>
                  </p:pic>
                </p:oleObj>
              </mc:Fallback>
            </mc:AlternateContent>
          </a:graphicData>
        </a:graphic>
      </p:graphicFrame>
      <p:sp>
        <p:nvSpPr>
          <p:cNvPr id="15" name="Rectangle: Rounded Corners 14">
            <a:extLst>
              <a:ext uri="{FF2B5EF4-FFF2-40B4-BE49-F238E27FC236}">
                <a16:creationId xmlns:a16="http://schemas.microsoft.com/office/drawing/2014/main" id="{501315C4-083A-42BE-97BE-E59FA7DA1BA8}"/>
              </a:ext>
            </a:extLst>
          </p:cNvPr>
          <p:cNvSpPr/>
          <p:nvPr/>
        </p:nvSpPr>
        <p:spPr>
          <a:xfrm>
            <a:off x="3728973" y="2930322"/>
            <a:ext cx="486136" cy="495182"/>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Audio 7">
            <a:hlinkClick r:id="" action="ppaction://media"/>
            <a:extLst>
              <a:ext uri="{FF2B5EF4-FFF2-40B4-BE49-F238E27FC236}">
                <a16:creationId xmlns:a16="http://schemas.microsoft.com/office/drawing/2014/main" id="{B4FA30D0-620D-41A7-85B0-D7BA9C96E704}"/>
              </a:ext>
            </a:extLst>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179758637"/>
      </p:ext>
    </p:extLst>
  </p:cSld>
  <p:clrMapOvr>
    <a:masterClrMapping/>
  </p:clrMapOvr>
  <mc:AlternateContent xmlns:mc="http://schemas.openxmlformats.org/markup-compatibility/2006">
    <mc:Choice xmlns:p14="http://schemas.microsoft.com/office/powerpoint/2010/main" Requires="p14">
      <p:transition spd="slow" p14:dur="2000" advTm="40410"/>
    </mc:Choice>
    <mc:Fallback>
      <p:transition spd="slow" advTm="4041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18"/>
                                        </p:tgtEl>
                                        <p:attrNameLst>
                                          <p:attrName>style.visibility</p:attrName>
                                        </p:attrNameLst>
                                      </p:cBhvr>
                                      <p:to>
                                        <p:strVal val="hidden"/>
                                      </p:to>
                                    </p:set>
                                  </p:childTnLst>
                                </p:cTn>
                              </p:par>
                              <p:par>
                                <p:cTn id="11" presetID="1"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5" fill="hold" display="0">
                  <p:stCondLst>
                    <p:cond delay="indefinite"/>
                  </p:stCondLst>
                  <p:endCondLst>
                    <p:cond evt="onStopAudio" delay="0">
                      <p:tgtEl>
                        <p:sldTgt/>
                      </p:tgtEl>
                    </p:cond>
                  </p:endCondLst>
                </p:cTn>
                <p:tgtEl>
                  <p:spTgt spid="8"/>
                </p:tgtEl>
              </p:cMediaNode>
            </p:audio>
          </p:childTnLst>
        </p:cTn>
      </p:par>
    </p:tnLst>
    <p:bldLst>
      <p:bldP spid="1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Multiplying a row by a non-zero scalar</a:t>
            </a:r>
            <a:endParaRPr lang="en-CA" dirty="0"/>
          </a:p>
        </p:txBody>
      </p:sp>
      <p:sp>
        <p:nvSpPr>
          <p:cNvPr id="3" name="Content Placeholder 2"/>
          <p:cNvSpPr>
            <a:spLocks noGrp="1"/>
          </p:cNvSpPr>
          <p:nvPr>
            <p:ph idx="1"/>
          </p:nvPr>
        </p:nvSpPr>
        <p:spPr>
          <a:xfrm>
            <a:off x="457199" y="1600200"/>
            <a:ext cx="8399417" cy="4525963"/>
          </a:xfrm>
        </p:spPr>
        <p:txBody>
          <a:bodyPr/>
          <a:lstStyle/>
          <a:p>
            <a:r>
              <a:rPr lang="en-US" dirty="0"/>
              <a:t>Suppose we want to multiply Rows 2 by </a:t>
            </a:r>
            <a:r>
              <a:rPr lang="en-US" dirty="0">
                <a:latin typeface="Times New Roman" panose="02020603050405020304" pitchFamily="18" charset="0"/>
              </a:rPr>
              <a:t>–0.125</a:t>
            </a:r>
            <a:r>
              <a:rPr lang="en-US" dirty="0"/>
              <a:t>:</a:t>
            </a:r>
          </a:p>
          <a:p>
            <a:pPr lvl="1"/>
            <a:r>
              <a:rPr lang="en-US" dirty="0"/>
              <a:t>Multiply on the left by </a:t>
            </a:r>
            <a:r>
              <a:rPr lang="en-US" i="1" dirty="0">
                <a:latin typeface="Times New Roman" panose="02020603050405020304" pitchFamily="18" charset="0"/>
              </a:rPr>
              <a:t>R</a:t>
            </a:r>
            <a:r>
              <a:rPr lang="en-US" baseline="-25000" dirty="0">
                <a:latin typeface="Times New Roman" panose="02020603050405020304" pitchFamily="18" charset="0"/>
              </a:rPr>
              <a:t>–0.125</a:t>
            </a:r>
            <a:r>
              <a:rPr lang="en-US" i="1" baseline="-25000" dirty="0">
                <a:latin typeface="Times New Roman" panose="02020603050405020304" pitchFamily="18" charset="0"/>
              </a:rPr>
              <a:t>R</a:t>
            </a:r>
            <a:r>
              <a:rPr lang="en-US" baseline="-25000" dirty="0">
                <a:latin typeface="Times New Roman" panose="02020603050405020304" pitchFamily="18" charset="0"/>
              </a:rPr>
              <a:t>2</a:t>
            </a:r>
            <a:endParaRPr lang="en-US" i="1" baseline="-25000" dirty="0">
              <a:latin typeface="Times New Roman" panose="02020603050405020304" pitchFamily="18" charset="0"/>
            </a:endParaRPr>
          </a:p>
          <a:p>
            <a:pPr marL="0" indent="0">
              <a:buNone/>
            </a:pPr>
            <a:endParaRPr lang="en-US" dirty="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US"/>
              <a:t>Row operations</a:t>
            </a:r>
            <a:endParaRPr lang="en-CA" dirty="0"/>
          </a:p>
        </p:txBody>
      </p:sp>
      <p:sp>
        <p:nvSpPr>
          <p:cNvPr id="5" name="Slide Number Placeholder 4"/>
          <p:cNvSpPr>
            <a:spLocks noGrp="1"/>
          </p:cNvSpPr>
          <p:nvPr>
            <p:ph type="sldNum" sz="quarter" idx="12"/>
          </p:nvPr>
        </p:nvSpPr>
        <p:spPr/>
        <p:txBody>
          <a:bodyPr/>
          <a:lstStyle/>
          <a:p>
            <a:fld id="{42EF6DC8-DA9C-4533-8A40-BB00A2545AF8}" type="slidenum">
              <a:rPr lang="en-CA" smtClean="0"/>
              <a:pPr/>
              <a:t>14</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10" name="Rectangle 2">
            <a:extLst>
              <a:ext uri="{FF2B5EF4-FFF2-40B4-BE49-F238E27FC236}">
                <a16:creationId xmlns:a16="http://schemas.microsoft.com/office/drawing/2014/main" id="{D0EF3B08-A82E-4EF7-8656-B33C11DA030A}"/>
              </a:ext>
            </a:extLst>
          </p:cNvPr>
          <p:cNvSpPr>
            <a:spLocks noChangeArrowheads="1"/>
          </p:cNvSpPr>
          <p:nvPr/>
        </p:nvSpPr>
        <p:spPr bwMode="auto">
          <a:xfrm>
            <a:off x="1701621" y="2351449"/>
            <a:ext cx="1381198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graphicFrame>
        <p:nvGraphicFramePr>
          <p:cNvPr id="8" name="Object 7">
            <a:extLst>
              <a:ext uri="{FF2B5EF4-FFF2-40B4-BE49-F238E27FC236}">
                <a16:creationId xmlns:a16="http://schemas.microsoft.com/office/drawing/2014/main" id="{8E1E035E-9FBA-46AF-8EBA-B1AFFC667790}"/>
              </a:ext>
            </a:extLst>
          </p:cNvPr>
          <p:cNvGraphicFramePr>
            <a:graphicFrameLocks noChangeAspect="1"/>
          </p:cNvGraphicFramePr>
          <p:nvPr>
            <p:extLst>
              <p:ext uri="{D42A27DB-BD31-4B8C-83A1-F6EECF244321}">
                <p14:modId xmlns:p14="http://schemas.microsoft.com/office/powerpoint/2010/main" val="3039933790"/>
              </p:ext>
            </p:extLst>
          </p:nvPr>
        </p:nvGraphicFramePr>
        <p:xfrm>
          <a:off x="702880" y="2744788"/>
          <a:ext cx="2449513" cy="2005012"/>
        </p:xfrm>
        <a:graphic>
          <a:graphicData uri="http://schemas.openxmlformats.org/presentationml/2006/ole">
            <mc:AlternateContent xmlns:mc="http://schemas.openxmlformats.org/markup-compatibility/2006">
              <mc:Choice xmlns:v="urn:schemas-microsoft-com:vml" Requires="v">
                <p:oleObj spid="_x0000_s506894" name="Equation" r:id="rId6" imgW="1396800" imgH="1143000" progId="Equation.DSMT4">
                  <p:embed/>
                </p:oleObj>
              </mc:Choice>
              <mc:Fallback>
                <p:oleObj name="Equation" r:id="rId6" imgW="1396800" imgH="1143000" progId="Equation.DSMT4">
                  <p:embed/>
                  <p:pic>
                    <p:nvPicPr>
                      <p:cNvPr id="8" name="Object 7">
                        <a:extLst>
                          <a:ext uri="{FF2B5EF4-FFF2-40B4-BE49-F238E27FC236}">
                            <a16:creationId xmlns:a16="http://schemas.microsoft.com/office/drawing/2014/main" id="{8E1E035E-9FBA-46AF-8EBA-B1AFFC667790}"/>
                          </a:ext>
                        </a:extLst>
                      </p:cNvPr>
                      <p:cNvPicPr/>
                      <p:nvPr/>
                    </p:nvPicPr>
                    <p:blipFill>
                      <a:blip r:embed="rId7"/>
                      <a:stretch>
                        <a:fillRect/>
                      </a:stretch>
                    </p:blipFill>
                    <p:spPr>
                      <a:xfrm>
                        <a:off x="702880" y="2744788"/>
                        <a:ext cx="2449513" cy="2005012"/>
                      </a:xfrm>
                      <a:prstGeom prst="rect">
                        <a:avLst/>
                      </a:prstGeom>
                    </p:spPr>
                  </p:pic>
                </p:oleObj>
              </mc:Fallback>
            </mc:AlternateContent>
          </a:graphicData>
        </a:graphic>
      </p:graphicFrame>
      <p:graphicFrame>
        <p:nvGraphicFramePr>
          <p:cNvPr id="13" name="Object 12">
            <a:extLst>
              <a:ext uri="{FF2B5EF4-FFF2-40B4-BE49-F238E27FC236}">
                <a16:creationId xmlns:a16="http://schemas.microsoft.com/office/drawing/2014/main" id="{34DD33DE-296E-4B58-9771-897D81CC9DDD}"/>
              </a:ext>
            </a:extLst>
          </p:cNvPr>
          <p:cNvGraphicFramePr>
            <a:graphicFrameLocks noChangeAspect="1"/>
          </p:cNvGraphicFramePr>
          <p:nvPr>
            <p:extLst>
              <p:ext uri="{D42A27DB-BD31-4B8C-83A1-F6EECF244321}">
                <p14:modId xmlns:p14="http://schemas.microsoft.com/office/powerpoint/2010/main" val="844361494"/>
              </p:ext>
            </p:extLst>
          </p:nvPr>
        </p:nvGraphicFramePr>
        <p:xfrm>
          <a:off x="3186575" y="2744788"/>
          <a:ext cx="1963738" cy="2005012"/>
        </p:xfrm>
        <a:graphic>
          <a:graphicData uri="http://schemas.openxmlformats.org/presentationml/2006/ole">
            <mc:AlternateContent xmlns:mc="http://schemas.openxmlformats.org/markup-compatibility/2006">
              <mc:Choice xmlns:v="urn:schemas-microsoft-com:vml" Requires="v">
                <p:oleObj spid="_x0000_s506895" name="Equation" r:id="rId8" imgW="1117440" imgH="1143000" progId="Equation.DSMT4">
                  <p:embed/>
                </p:oleObj>
              </mc:Choice>
              <mc:Fallback>
                <p:oleObj name="Equation" r:id="rId8" imgW="1117440" imgH="1143000" progId="Equation.DSMT4">
                  <p:embed/>
                  <p:pic>
                    <p:nvPicPr>
                      <p:cNvPr id="13" name="Object 12">
                        <a:extLst>
                          <a:ext uri="{FF2B5EF4-FFF2-40B4-BE49-F238E27FC236}">
                            <a16:creationId xmlns:a16="http://schemas.microsoft.com/office/drawing/2014/main" id="{34DD33DE-296E-4B58-9771-897D81CC9DDD}"/>
                          </a:ext>
                        </a:extLst>
                      </p:cNvPr>
                      <p:cNvPicPr/>
                      <p:nvPr/>
                    </p:nvPicPr>
                    <p:blipFill>
                      <a:blip r:embed="rId9"/>
                      <a:stretch>
                        <a:fillRect/>
                      </a:stretch>
                    </p:blipFill>
                    <p:spPr>
                      <a:xfrm>
                        <a:off x="3186575" y="2744788"/>
                        <a:ext cx="1963738" cy="2005012"/>
                      </a:xfrm>
                      <a:prstGeom prst="rect">
                        <a:avLst/>
                      </a:prstGeom>
                    </p:spPr>
                  </p:pic>
                </p:oleObj>
              </mc:Fallback>
            </mc:AlternateContent>
          </a:graphicData>
        </a:graphic>
      </p:graphicFrame>
      <p:graphicFrame>
        <p:nvGraphicFramePr>
          <p:cNvPr id="14" name="Object 13">
            <a:extLst>
              <a:ext uri="{FF2B5EF4-FFF2-40B4-BE49-F238E27FC236}">
                <a16:creationId xmlns:a16="http://schemas.microsoft.com/office/drawing/2014/main" id="{DFC62499-D1B9-4338-9553-E45478EAA016}"/>
              </a:ext>
            </a:extLst>
          </p:cNvPr>
          <p:cNvGraphicFramePr>
            <a:graphicFrameLocks noChangeAspect="1"/>
          </p:cNvGraphicFramePr>
          <p:nvPr>
            <p:extLst>
              <p:ext uri="{D42A27DB-BD31-4B8C-83A1-F6EECF244321}">
                <p14:modId xmlns:p14="http://schemas.microsoft.com/office/powerpoint/2010/main" val="447154467"/>
              </p:ext>
            </p:extLst>
          </p:nvPr>
        </p:nvGraphicFramePr>
        <p:xfrm>
          <a:off x="5218893" y="2744788"/>
          <a:ext cx="2185988" cy="2005012"/>
        </p:xfrm>
        <a:graphic>
          <a:graphicData uri="http://schemas.openxmlformats.org/presentationml/2006/ole">
            <mc:AlternateContent xmlns:mc="http://schemas.openxmlformats.org/markup-compatibility/2006">
              <mc:Choice xmlns:v="urn:schemas-microsoft-com:vml" Requires="v">
                <p:oleObj spid="_x0000_s506896" name="Equation" r:id="rId10" imgW="1244520" imgH="1143000" progId="Equation.DSMT4">
                  <p:embed/>
                </p:oleObj>
              </mc:Choice>
              <mc:Fallback>
                <p:oleObj name="Equation" r:id="rId10" imgW="1244520" imgH="1143000" progId="Equation.DSMT4">
                  <p:embed/>
                  <p:pic>
                    <p:nvPicPr>
                      <p:cNvPr id="14" name="Object 13">
                        <a:extLst>
                          <a:ext uri="{FF2B5EF4-FFF2-40B4-BE49-F238E27FC236}">
                            <a16:creationId xmlns:a16="http://schemas.microsoft.com/office/drawing/2014/main" id="{DFC62499-D1B9-4338-9553-E45478EAA016}"/>
                          </a:ext>
                        </a:extLst>
                      </p:cNvPr>
                      <p:cNvPicPr/>
                      <p:nvPr/>
                    </p:nvPicPr>
                    <p:blipFill>
                      <a:blip r:embed="rId11"/>
                      <a:stretch>
                        <a:fillRect/>
                      </a:stretch>
                    </p:blipFill>
                    <p:spPr>
                      <a:xfrm>
                        <a:off x="5218893" y="2744788"/>
                        <a:ext cx="2185988" cy="2005012"/>
                      </a:xfrm>
                      <a:prstGeom prst="rect">
                        <a:avLst/>
                      </a:prstGeom>
                    </p:spPr>
                  </p:pic>
                </p:oleObj>
              </mc:Fallback>
            </mc:AlternateContent>
          </a:graphicData>
        </a:graphic>
      </p:graphicFrame>
      <p:pic>
        <p:nvPicPr>
          <p:cNvPr id="11" name="Audio 10">
            <a:hlinkClick r:id="" action="ppaction://media"/>
            <a:extLst>
              <a:ext uri="{FF2B5EF4-FFF2-40B4-BE49-F238E27FC236}">
                <a16:creationId xmlns:a16="http://schemas.microsoft.com/office/drawing/2014/main" id="{ACB75251-99B5-4BF4-A0A3-143399C6FC37}"/>
              </a:ext>
            </a:extLst>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745877666"/>
      </p:ext>
    </p:extLst>
  </p:cSld>
  <p:clrMapOvr>
    <a:masterClrMapping/>
  </p:clrMapOvr>
  <mc:AlternateContent xmlns:mc="http://schemas.openxmlformats.org/markup-compatibility/2006">
    <mc:Choice xmlns:p14="http://schemas.microsoft.com/office/powerpoint/2010/main" Requires="p14">
      <p:transition spd="slow" p14:dur="2000" advTm="41338"/>
    </mc:Choice>
    <mc:Fallback>
      <p:transition spd="slow" advTm="4133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11"/>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Multiplying a row by a non-zero scalar</a:t>
            </a:r>
            <a:endParaRPr lang="en-CA" dirty="0"/>
          </a:p>
        </p:txBody>
      </p:sp>
      <p:sp>
        <p:nvSpPr>
          <p:cNvPr id="3" name="Content Placeholder 2"/>
          <p:cNvSpPr>
            <a:spLocks noGrp="1"/>
          </p:cNvSpPr>
          <p:nvPr>
            <p:ph idx="1"/>
          </p:nvPr>
        </p:nvSpPr>
        <p:spPr>
          <a:xfrm>
            <a:off x="457199" y="1600200"/>
            <a:ext cx="8399417" cy="4525963"/>
          </a:xfrm>
        </p:spPr>
        <p:txBody>
          <a:bodyPr/>
          <a:lstStyle/>
          <a:p>
            <a:r>
              <a:rPr lang="en-US" dirty="0"/>
              <a:t>Now, we can undo the operation of multiplying a row by a</a:t>
            </a:r>
            <a:br>
              <a:rPr lang="en-US" dirty="0"/>
            </a:br>
            <a:r>
              <a:rPr lang="en-US" dirty="0"/>
              <a:t>non-zero scalar?</a:t>
            </a:r>
          </a:p>
          <a:p>
            <a:pPr lvl="1"/>
            <a:r>
              <a:rPr lang="en-US" dirty="0"/>
              <a:t>Yes, multiply that row by the multiplicative inverse of that scalar:</a:t>
            </a:r>
          </a:p>
          <a:p>
            <a:pPr marL="0" indent="0">
              <a:buNone/>
            </a:pPr>
            <a:endParaRPr lang="en-US" baseline="-25000" dirty="0">
              <a:latin typeface="Times New Roman" panose="02020603050405020304" pitchFamily="18" charset="0"/>
            </a:endParaRPr>
          </a:p>
          <a:p>
            <a:pPr marL="0" indent="0">
              <a:buNone/>
            </a:pPr>
            <a:endParaRPr lang="en-US" dirty="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US"/>
              <a:t>Row operations</a:t>
            </a:r>
            <a:endParaRPr lang="en-CA" dirty="0"/>
          </a:p>
        </p:txBody>
      </p:sp>
      <p:sp>
        <p:nvSpPr>
          <p:cNvPr id="5" name="Slide Number Placeholder 4"/>
          <p:cNvSpPr>
            <a:spLocks noGrp="1"/>
          </p:cNvSpPr>
          <p:nvPr>
            <p:ph type="sldNum" sz="quarter" idx="12"/>
          </p:nvPr>
        </p:nvSpPr>
        <p:spPr/>
        <p:txBody>
          <a:bodyPr/>
          <a:lstStyle/>
          <a:p>
            <a:fld id="{42EF6DC8-DA9C-4533-8A40-BB00A2545AF8}" type="slidenum">
              <a:rPr lang="en-CA" smtClean="0"/>
              <a:pPr/>
              <a:t>15</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10" name="Rectangle 2">
            <a:extLst>
              <a:ext uri="{FF2B5EF4-FFF2-40B4-BE49-F238E27FC236}">
                <a16:creationId xmlns:a16="http://schemas.microsoft.com/office/drawing/2014/main" id="{D0EF3B08-A82E-4EF7-8656-B33C11DA030A}"/>
              </a:ext>
            </a:extLst>
          </p:cNvPr>
          <p:cNvSpPr>
            <a:spLocks noChangeArrowheads="1"/>
          </p:cNvSpPr>
          <p:nvPr/>
        </p:nvSpPr>
        <p:spPr bwMode="auto">
          <a:xfrm>
            <a:off x="1701621" y="2351449"/>
            <a:ext cx="1381198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graphicFrame>
        <p:nvGraphicFramePr>
          <p:cNvPr id="7" name="Object 6">
            <a:extLst>
              <a:ext uri="{FF2B5EF4-FFF2-40B4-BE49-F238E27FC236}">
                <a16:creationId xmlns:a16="http://schemas.microsoft.com/office/drawing/2014/main" id="{CF5DCA6A-75C1-4E31-8656-E6C930649FFF}"/>
              </a:ext>
            </a:extLst>
          </p:cNvPr>
          <p:cNvGraphicFramePr>
            <a:graphicFrameLocks noChangeAspect="1"/>
          </p:cNvGraphicFramePr>
          <p:nvPr>
            <p:extLst>
              <p:ext uri="{D42A27DB-BD31-4B8C-83A1-F6EECF244321}">
                <p14:modId xmlns:p14="http://schemas.microsoft.com/office/powerpoint/2010/main" val="1608990833"/>
              </p:ext>
            </p:extLst>
          </p:nvPr>
        </p:nvGraphicFramePr>
        <p:xfrm>
          <a:off x="3748088" y="2644775"/>
          <a:ext cx="1819275" cy="639763"/>
        </p:xfrm>
        <a:graphic>
          <a:graphicData uri="http://schemas.openxmlformats.org/presentationml/2006/ole">
            <mc:AlternateContent xmlns:mc="http://schemas.openxmlformats.org/markup-compatibility/2006">
              <mc:Choice xmlns:v="urn:schemas-microsoft-com:vml" Requires="v">
                <p:oleObj spid="_x0000_s507922" name="Equation" r:id="rId6" imgW="647640" imgH="228600" progId="Equation.DSMT4">
                  <p:embed/>
                </p:oleObj>
              </mc:Choice>
              <mc:Fallback>
                <p:oleObj name="Equation" r:id="rId6" imgW="647640" imgH="228600" progId="Equation.DSMT4">
                  <p:embed/>
                  <p:pic>
                    <p:nvPicPr>
                      <p:cNvPr id="7" name="Object 6">
                        <a:extLst>
                          <a:ext uri="{FF2B5EF4-FFF2-40B4-BE49-F238E27FC236}">
                            <a16:creationId xmlns:a16="http://schemas.microsoft.com/office/drawing/2014/main" id="{CF5DCA6A-75C1-4E31-8656-E6C930649FFF}"/>
                          </a:ext>
                        </a:extLst>
                      </p:cNvPr>
                      <p:cNvPicPr/>
                      <p:nvPr/>
                    </p:nvPicPr>
                    <p:blipFill>
                      <a:blip r:embed="rId7"/>
                      <a:stretch>
                        <a:fillRect/>
                      </a:stretch>
                    </p:blipFill>
                    <p:spPr>
                      <a:xfrm>
                        <a:off x="3748088" y="2644775"/>
                        <a:ext cx="1819275" cy="639763"/>
                      </a:xfrm>
                      <a:prstGeom prst="rect">
                        <a:avLst/>
                      </a:prstGeom>
                    </p:spPr>
                  </p:pic>
                </p:oleObj>
              </mc:Fallback>
            </mc:AlternateContent>
          </a:graphicData>
        </a:graphic>
      </p:graphicFrame>
      <p:graphicFrame>
        <p:nvGraphicFramePr>
          <p:cNvPr id="12" name="Object 11">
            <a:extLst>
              <a:ext uri="{FF2B5EF4-FFF2-40B4-BE49-F238E27FC236}">
                <a16:creationId xmlns:a16="http://schemas.microsoft.com/office/drawing/2014/main" id="{EB21D214-F09C-44B6-825E-C941BB6CF4BA}"/>
              </a:ext>
            </a:extLst>
          </p:cNvPr>
          <p:cNvGraphicFramePr>
            <a:graphicFrameLocks noChangeAspect="1"/>
          </p:cNvGraphicFramePr>
          <p:nvPr>
            <p:extLst>
              <p:ext uri="{D42A27DB-BD31-4B8C-83A1-F6EECF244321}">
                <p14:modId xmlns:p14="http://schemas.microsoft.com/office/powerpoint/2010/main" val="2803552838"/>
              </p:ext>
            </p:extLst>
          </p:nvPr>
        </p:nvGraphicFramePr>
        <p:xfrm>
          <a:off x="2825750" y="3448050"/>
          <a:ext cx="3743325" cy="604838"/>
        </p:xfrm>
        <a:graphic>
          <a:graphicData uri="http://schemas.openxmlformats.org/presentationml/2006/ole">
            <mc:AlternateContent xmlns:mc="http://schemas.openxmlformats.org/markup-compatibility/2006">
              <mc:Choice xmlns:v="urn:schemas-microsoft-com:vml" Requires="v">
                <p:oleObj spid="_x0000_s507923" name="Equation" r:id="rId8" imgW="1333440" imgH="215640" progId="Equation.DSMT4">
                  <p:embed/>
                </p:oleObj>
              </mc:Choice>
              <mc:Fallback>
                <p:oleObj name="Equation" r:id="rId8" imgW="1333440" imgH="215640" progId="Equation.DSMT4">
                  <p:embed/>
                  <p:pic>
                    <p:nvPicPr>
                      <p:cNvPr id="12" name="Object 11">
                        <a:extLst>
                          <a:ext uri="{FF2B5EF4-FFF2-40B4-BE49-F238E27FC236}">
                            <a16:creationId xmlns:a16="http://schemas.microsoft.com/office/drawing/2014/main" id="{EB21D214-F09C-44B6-825E-C941BB6CF4BA}"/>
                          </a:ext>
                        </a:extLst>
                      </p:cNvPr>
                      <p:cNvPicPr/>
                      <p:nvPr/>
                    </p:nvPicPr>
                    <p:blipFill>
                      <a:blip r:embed="rId9"/>
                      <a:stretch>
                        <a:fillRect/>
                      </a:stretch>
                    </p:blipFill>
                    <p:spPr>
                      <a:xfrm>
                        <a:off x="2825750" y="3448050"/>
                        <a:ext cx="3743325" cy="604838"/>
                      </a:xfrm>
                      <a:prstGeom prst="rect">
                        <a:avLst/>
                      </a:prstGeom>
                    </p:spPr>
                  </p:pic>
                </p:oleObj>
              </mc:Fallback>
            </mc:AlternateContent>
          </a:graphicData>
        </a:graphic>
      </p:graphicFrame>
      <p:graphicFrame>
        <p:nvGraphicFramePr>
          <p:cNvPr id="13" name="Object 12">
            <a:extLst>
              <a:ext uri="{FF2B5EF4-FFF2-40B4-BE49-F238E27FC236}">
                <a16:creationId xmlns:a16="http://schemas.microsoft.com/office/drawing/2014/main" id="{27B3FD72-646B-4BA6-BC8E-96212B341FF7}"/>
              </a:ext>
            </a:extLst>
          </p:cNvPr>
          <p:cNvGraphicFramePr>
            <a:graphicFrameLocks noChangeAspect="1"/>
          </p:cNvGraphicFramePr>
          <p:nvPr>
            <p:extLst>
              <p:ext uri="{D42A27DB-BD31-4B8C-83A1-F6EECF244321}">
                <p14:modId xmlns:p14="http://schemas.microsoft.com/office/powerpoint/2010/main" val="3144421993"/>
              </p:ext>
            </p:extLst>
          </p:nvPr>
        </p:nvGraphicFramePr>
        <p:xfrm>
          <a:off x="190500" y="4395788"/>
          <a:ext cx="5210175" cy="2005012"/>
        </p:xfrm>
        <a:graphic>
          <a:graphicData uri="http://schemas.openxmlformats.org/presentationml/2006/ole">
            <mc:AlternateContent xmlns:mc="http://schemas.openxmlformats.org/markup-compatibility/2006">
              <mc:Choice xmlns:v="urn:schemas-microsoft-com:vml" Requires="v">
                <p:oleObj spid="_x0000_s507924" name="Equation" r:id="rId10" imgW="2971800" imgH="1143000" progId="Equation.DSMT4">
                  <p:embed/>
                </p:oleObj>
              </mc:Choice>
              <mc:Fallback>
                <p:oleObj name="Equation" r:id="rId10" imgW="2971800" imgH="1143000" progId="Equation.DSMT4">
                  <p:embed/>
                  <p:pic>
                    <p:nvPicPr>
                      <p:cNvPr id="13" name="Object 12">
                        <a:extLst>
                          <a:ext uri="{FF2B5EF4-FFF2-40B4-BE49-F238E27FC236}">
                            <a16:creationId xmlns:a16="http://schemas.microsoft.com/office/drawing/2014/main" id="{27B3FD72-646B-4BA6-BC8E-96212B341FF7}"/>
                          </a:ext>
                        </a:extLst>
                      </p:cNvPr>
                      <p:cNvPicPr/>
                      <p:nvPr/>
                    </p:nvPicPr>
                    <p:blipFill>
                      <a:blip r:embed="rId11"/>
                      <a:stretch>
                        <a:fillRect/>
                      </a:stretch>
                    </p:blipFill>
                    <p:spPr>
                      <a:xfrm>
                        <a:off x="190500" y="4395788"/>
                        <a:ext cx="5210175" cy="2005012"/>
                      </a:xfrm>
                      <a:prstGeom prst="rect">
                        <a:avLst/>
                      </a:prstGeom>
                    </p:spPr>
                  </p:pic>
                </p:oleObj>
              </mc:Fallback>
            </mc:AlternateContent>
          </a:graphicData>
        </a:graphic>
      </p:graphicFrame>
      <p:graphicFrame>
        <p:nvGraphicFramePr>
          <p:cNvPr id="15" name="Object 14">
            <a:extLst>
              <a:ext uri="{FF2B5EF4-FFF2-40B4-BE49-F238E27FC236}">
                <a16:creationId xmlns:a16="http://schemas.microsoft.com/office/drawing/2014/main" id="{7871D4CA-4668-4634-A7A5-5B9B46E3A76B}"/>
              </a:ext>
            </a:extLst>
          </p:cNvPr>
          <p:cNvGraphicFramePr>
            <a:graphicFrameLocks noChangeAspect="1"/>
          </p:cNvGraphicFramePr>
          <p:nvPr>
            <p:extLst>
              <p:ext uri="{D42A27DB-BD31-4B8C-83A1-F6EECF244321}">
                <p14:modId xmlns:p14="http://schemas.microsoft.com/office/powerpoint/2010/main" val="1734936555"/>
              </p:ext>
            </p:extLst>
          </p:nvPr>
        </p:nvGraphicFramePr>
        <p:xfrm>
          <a:off x="5415028" y="4410868"/>
          <a:ext cx="2651125" cy="2005013"/>
        </p:xfrm>
        <a:graphic>
          <a:graphicData uri="http://schemas.openxmlformats.org/presentationml/2006/ole">
            <mc:AlternateContent xmlns:mc="http://schemas.openxmlformats.org/markup-compatibility/2006">
              <mc:Choice xmlns:v="urn:schemas-microsoft-com:vml" Requires="v">
                <p:oleObj spid="_x0000_s507925" name="Equation" r:id="rId12" imgW="1511280" imgH="1143000" progId="Equation.DSMT4">
                  <p:embed/>
                </p:oleObj>
              </mc:Choice>
              <mc:Fallback>
                <p:oleObj name="Equation" r:id="rId12" imgW="1511280" imgH="1143000" progId="Equation.DSMT4">
                  <p:embed/>
                  <p:pic>
                    <p:nvPicPr>
                      <p:cNvPr id="15" name="Object 14">
                        <a:extLst>
                          <a:ext uri="{FF2B5EF4-FFF2-40B4-BE49-F238E27FC236}">
                            <a16:creationId xmlns:a16="http://schemas.microsoft.com/office/drawing/2014/main" id="{7871D4CA-4668-4634-A7A5-5B9B46E3A76B}"/>
                          </a:ext>
                        </a:extLst>
                      </p:cNvPr>
                      <p:cNvPicPr/>
                      <p:nvPr/>
                    </p:nvPicPr>
                    <p:blipFill>
                      <a:blip r:embed="rId13"/>
                      <a:stretch>
                        <a:fillRect/>
                      </a:stretch>
                    </p:blipFill>
                    <p:spPr>
                      <a:xfrm>
                        <a:off x="5415028" y="4410868"/>
                        <a:ext cx="2651125" cy="2005013"/>
                      </a:xfrm>
                      <a:prstGeom prst="rect">
                        <a:avLst/>
                      </a:prstGeom>
                    </p:spPr>
                  </p:pic>
                </p:oleObj>
              </mc:Fallback>
            </mc:AlternateContent>
          </a:graphicData>
        </a:graphic>
      </p:graphicFrame>
      <p:pic>
        <p:nvPicPr>
          <p:cNvPr id="11" name="Audio 10">
            <a:hlinkClick r:id="" action="ppaction://media"/>
            <a:extLst>
              <a:ext uri="{FF2B5EF4-FFF2-40B4-BE49-F238E27FC236}">
                <a16:creationId xmlns:a16="http://schemas.microsoft.com/office/drawing/2014/main" id="{1FDE34C1-583A-4A7F-81A6-1BD648DC2E42}"/>
              </a:ext>
            </a:extLst>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052475637"/>
      </p:ext>
    </p:extLst>
  </p:cSld>
  <p:clrMapOvr>
    <a:masterClrMapping/>
  </p:clrMapOvr>
  <mc:AlternateContent xmlns:mc="http://schemas.openxmlformats.org/markup-compatibility/2006">
    <mc:Choice xmlns:p14="http://schemas.microsoft.com/office/powerpoint/2010/main" Requires="p14">
      <p:transition spd="slow" p14:dur="2000" advTm="56580"/>
    </mc:Choice>
    <mc:Fallback>
      <p:transition spd="slow" advTm="565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7" fill="hold" display="0">
                  <p:stCondLst>
                    <p:cond delay="indefinite"/>
                  </p:stCondLst>
                  <p:endCondLst>
                    <p:cond evt="onStopAudio" delay="0">
                      <p:tgtEl>
                        <p:sldTgt/>
                      </p:tgtEl>
                    </p:cond>
                  </p:endCondLst>
                </p:cTn>
                <p:tgtEl>
                  <p:spTgt spid="11"/>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Following this topic, you now</a:t>
            </a:r>
          </a:p>
          <a:p>
            <a:pPr lvl="1"/>
            <a:r>
              <a:rPr lang="en-US" dirty="0"/>
              <a:t>Know that each row operation can be represented by a matrix</a:t>
            </a:r>
          </a:p>
          <a:p>
            <a:pPr lvl="1"/>
            <a:r>
              <a:rPr lang="en-US" dirty="0"/>
              <a:t>Understand that each of these matrices has inverses</a:t>
            </a:r>
          </a:p>
        </p:txBody>
      </p:sp>
      <p:sp>
        <p:nvSpPr>
          <p:cNvPr id="4" name="Footer Placeholder 3"/>
          <p:cNvSpPr>
            <a:spLocks noGrp="1"/>
          </p:cNvSpPr>
          <p:nvPr>
            <p:ph type="ftr" sz="quarter" idx="11"/>
          </p:nvPr>
        </p:nvSpPr>
        <p:spPr/>
        <p:txBody>
          <a:bodyPr/>
          <a:lstStyle/>
          <a:p>
            <a:r>
              <a:rPr lang="en-US"/>
              <a:t>Row operations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16</a:t>
            </a:fld>
            <a:endParaRPr lang="en-CA"/>
          </a:p>
        </p:txBody>
      </p:sp>
      <p:pic>
        <p:nvPicPr>
          <p:cNvPr id="10" name="Audio 9">
            <a:hlinkClick r:id="" action="ppaction://media"/>
            <a:extLst>
              <a:ext uri="{FF2B5EF4-FFF2-40B4-BE49-F238E27FC236}">
                <a16:creationId xmlns:a16="http://schemas.microsoft.com/office/drawing/2014/main" id="{9CB458D0-1F52-430C-A5FD-42B0B15F80F9}"/>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475975949"/>
      </p:ext>
    </p:extLst>
  </p:cSld>
  <p:clrMapOvr>
    <a:masterClrMapping/>
  </p:clrMapOvr>
  <mc:AlternateContent xmlns:mc="http://schemas.openxmlformats.org/markup-compatibility/2006">
    <mc:Choice xmlns:p14="http://schemas.microsoft.com/office/powerpoint/2010/main" Requires="p14">
      <p:transition spd="slow" p14:dur="2000" advTm="17172"/>
    </mc:Choice>
    <mc:Fallback>
      <p:transition spd="slow" advTm="1717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References</a:t>
            </a:r>
          </a:p>
        </p:txBody>
      </p:sp>
      <p:sp>
        <p:nvSpPr>
          <p:cNvPr id="3" name="Content Placeholder 2"/>
          <p:cNvSpPr>
            <a:spLocks noGrp="1"/>
          </p:cNvSpPr>
          <p:nvPr>
            <p:ph idx="1"/>
          </p:nvPr>
        </p:nvSpPr>
        <p:spPr>
          <a:xfrm>
            <a:off x="457200" y="1600200"/>
            <a:ext cx="8686800" cy="4525963"/>
          </a:xfrm>
        </p:spPr>
        <p:txBody>
          <a:bodyPr>
            <a:normAutofit/>
          </a:bodyPr>
          <a:lstStyle/>
          <a:p>
            <a:pPr marL="0" indent="0">
              <a:buNone/>
            </a:pPr>
            <a:r>
              <a:rPr lang="en-US" dirty="0"/>
              <a:t>[1]	https://en.wikipedia.org/wiki/Elementary_matrix</a:t>
            </a:r>
          </a:p>
        </p:txBody>
      </p:sp>
      <p:sp>
        <p:nvSpPr>
          <p:cNvPr id="4" name="Footer Placeholder 3"/>
          <p:cNvSpPr>
            <a:spLocks noGrp="1"/>
          </p:cNvSpPr>
          <p:nvPr>
            <p:ph type="ftr" sz="quarter" idx="11"/>
          </p:nvPr>
        </p:nvSpPr>
        <p:spPr/>
        <p:txBody>
          <a:bodyPr/>
          <a:lstStyle/>
          <a:p>
            <a:r>
              <a:rPr lang="en-US"/>
              <a:t>Row operations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17</a:t>
            </a:fld>
            <a:endParaRPr lang="en-CA"/>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740462976"/>
      </p:ext>
    </p:extLst>
  </p:cSld>
  <p:clrMapOvr>
    <a:masterClrMapping/>
  </p:clrMapOvr>
  <mc:AlternateContent xmlns:mc="http://schemas.openxmlformats.org/markup-compatibility/2006" xmlns:p14="http://schemas.microsoft.com/office/powerpoint/2010/main">
    <mc:Choice Requires="p14">
      <p:transition spd="slow" p14:dur="2000" advTm="2462"/>
    </mc:Choice>
    <mc:Fallback xmlns="">
      <p:transition spd="slow" advTm="246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Acknowledgments</a:t>
            </a:r>
          </a:p>
        </p:txBody>
      </p:sp>
      <p:sp>
        <p:nvSpPr>
          <p:cNvPr id="3" name="Content Placeholder 2"/>
          <p:cNvSpPr>
            <a:spLocks noGrp="1"/>
          </p:cNvSpPr>
          <p:nvPr>
            <p:ph idx="1"/>
          </p:nvPr>
        </p:nvSpPr>
        <p:spPr/>
        <p:txBody>
          <a:bodyPr>
            <a:normAutofit/>
          </a:bodyPr>
          <a:lstStyle/>
          <a:p>
            <a:pPr marL="0" indent="0">
              <a:buNone/>
            </a:pPr>
            <a:r>
              <a:rPr lang="en-US" sz="1800" dirty="0"/>
              <a:t>None so far.</a:t>
            </a:r>
            <a:endParaRPr lang="en-CA" sz="1800" dirty="0"/>
          </a:p>
        </p:txBody>
      </p:sp>
      <p:sp>
        <p:nvSpPr>
          <p:cNvPr id="4" name="Footer Placeholder 3"/>
          <p:cNvSpPr>
            <a:spLocks noGrp="1"/>
          </p:cNvSpPr>
          <p:nvPr>
            <p:ph type="ftr" sz="quarter" idx="11"/>
          </p:nvPr>
        </p:nvSpPr>
        <p:spPr/>
        <p:txBody>
          <a:bodyPr/>
          <a:lstStyle/>
          <a:p>
            <a:r>
              <a:rPr lang="en-US"/>
              <a:t>Row operations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18</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886795597"/>
      </p:ext>
    </p:extLst>
  </p:cSld>
  <p:clrMapOvr>
    <a:masterClrMapping/>
  </p:clrMapOvr>
  <mc:AlternateContent xmlns:mc="http://schemas.openxmlformats.org/markup-compatibility/2006" xmlns:p14="http://schemas.microsoft.com/office/powerpoint/2010/main">
    <mc:Choice Requires="p14">
      <p:transition spd="slow" p14:dur="2000" advTm="1886"/>
    </mc:Choice>
    <mc:Fallback xmlns="">
      <p:transition spd="slow" advTm="188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Colophon </a:t>
            </a:r>
          </a:p>
        </p:txBody>
      </p:sp>
      <p:sp>
        <p:nvSpPr>
          <p:cNvPr id="3" name="Content Placeholder 2"/>
          <p:cNvSpPr>
            <a:spLocks noGrp="1"/>
          </p:cNvSpPr>
          <p:nvPr>
            <p:ph idx="1"/>
          </p:nvPr>
        </p:nvSpPr>
        <p:spPr/>
        <p:txBody>
          <a:bodyPr>
            <a:normAutofit/>
          </a:bodyPr>
          <a:lstStyle/>
          <a:p>
            <a:pPr marL="0" indent="0">
              <a:buNone/>
            </a:pPr>
            <a:r>
              <a:rPr lang="en-CA" sz="1800" dirty="0"/>
              <a:t>These slides were prepared using the Cambria typeface. Mathematical equations use </a:t>
            </a:r>
            <a:r>
              <a:rPr lang="en-CA" sz="1800" dirty="0">
                <a:latin typeface="Times New Roman" panose="02020603050405020304" pitchFamily="18" charset="0"/>
              </a:rPr>
              <a:t>Times New Roman</a:t>
            </a:r>
            <a:r>
              <a:rPr lang="en-CA" sz="1800" dirty="0"/>
              <a:t>, and source code is presented using </a:t>
            </a:r>
            <a:r>
              <a:rPr lang="en-CA" sz="1800" dirty="0">
                <a:latin typeface="Consolas" panose="020B0609020204030204" pitchFamily="49" charset="0"/>
                <a:cs typeface="Consolas" panose="020B0609020204030204" pitchFamily="49" charset="0"/>
              </a:rPr>
              <a:t>Consolas</a:t>
            </a:r>
            <a:r>
              <a:rPr lang="en-CA" sz="1800" dirty="0"/>
              <a:t>.  Mathematical equations are prepared in </a:t>
            </a:r>
            <a:r>
              <a:rPr lang="en-CA" sz="1800" dirty="0" err="1"/>
              <a:t>MathType</a:t>
            </a:r>
            <a:r>
              <a:rPr lang="en-CA" sz="1800" dirty="0"/>
              <a:t> by Design Science, Inc.</a:t>
            </a:r>
          </a:p>
          <a:p>
            <a:pPr marL="0" indent="0">
              <a:buNone/>
            </a:pPr>
            <a:r>
              <a:rPr lang="en-CA" sz="1800" dirty="0"/>
              <a:t>Examples may be formulated and checked using Maple by </a:t>
            </a:r>
            <a:r>
              <a:rPr lang="en-CA" sz="1800" dirty="0" err="1"/>
              <a:t>Maplesoft</a:t>
            </a:r>
            <a:r>
              <a:rPr lang="en-CA" sz="1800" dirty="0"/>
              <a:t>, Inc.</a:t>
            </a:r>
          </a:p>
          <a:p>
            <a:pPr marL="0" indent="0">
              <a:buNone/>
            </a:pPr>
            <a:endParaRPr lang="en-CA" sz="1050" dirty="0"/>
          </a:p>
          <a:p>
            <a:pPr marL="0" indent="0">
              <a:buNone/>
            </a:pPr>
            <a:r>
              <a:rPr lang="en-CA" sz="1800" dirty="0"/>
              <a:t>The photographs of flowers and a monarch butter appearing on the title slide and accenting the top of each other slide were taken at the Royal Botanical Gardens in October of 2017 by Douglas Wilhelm Harder. Please see</a:t>
            </a:r>
          </a:p>
          <a:p>
            <a:pPr marL="0" indent="0" algn="ctr">
              <a:buNone/>
            </a:pPr>
            <a:r>
              <a:rPr lang="en-CA" sz="1800" dirty="0"/>
              <a:t>https://www.rbg.ca/</a:t>
            </a:r>
          </a:p>
          <a:p>
            <a:pPr marL="0" indent="0">
              <a:buNone/>
            </a:pPr>
            <a:r>
              <a:rPr lang="en-CA" sz="1800" dirty="0"/>
              <a:t>for more information.</a:t>
            </a:r>
          </a:p>
        </p:txBody>
      </p:sp>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35897" y="4538542"/>
            <a:ext cx="3240360" cy="2163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4"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10400" y="3733800"/>
            <a:ext cx="1981200" cy="29678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7773" y="4568054"/>
            <a:ext cx="3357428"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en-US"/>
              <a:t>Row operations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19</a:t>
            </a:fld>
            <a:endParaRPr lang="en-CA"/>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131585356"/>
      </p:ext>
    </p:extLst>
  </p:cSld>
  <p:clrMapOvr>
    <a:masterClrMapping/>
  </p:clrMapOvr>
  <mc:AlternateContent xmlns:mc="http://schemas.openxmlformats.org/markup-compatibility/2006" xmlns:p14="http://schemas.microsoft.com/office/powerpoint/2010/main">
    <mc:Choice Requires="p14">
      <p:transition spd="slow" p14:dur="2000" advTm="1577"/>
    </mc:Choice>
    <mc:Fallback xmlns="">
      <p:transition spd="slow" advTm="15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Disclaimer</a:t>
            </a:r>
          </a:p>
        </p:txBody>
      </p:sp>
      <p:sp>
        <p:nvSpPr>
          <p:cNvPr id="3" name="Content Placeholder 2"/>
          <p:cNvSpPr>
            <a:spLocks noGrp="1"/>
          </p:cNvSpPr>
          <p:nvPr>
            <p:ph idx="1"/>
          </p:nvPr>
        </p:nvSpPr>
        <p:spPr/>
        <p:txBody>
          <a:bodyPr/>
          <a:lstStyle/>
          <a:p>
            <a:pPr marL="0" indent="0" algn="just">
              <a:buNone/>
            </a:pPr>
            <a:r>
              <a:rPr lang="en-CA" dirty="0"/>
              <a:t>These slides are provided for the </a:t>
            </a:r>
            <a:r>
              <a:rPr lang="en-CA" cap="small"/>
              <a:t>ne</a:t>
            </a:r>
            <a:r>
              <a:rPr lang="en-CA"/>
              <a:t> 112 </a:t>
            </a:r>
            <a:r>
              <a:rPr lang="en-CA" i="1" dirty="0"/>
              <a:t>Linear algebra for nanotechnology engineering</a:t>
            </a:r>
            <a:r>
              <a:rPr lang="en-CA" dirty="0"/>
              <a:t> course taught at the University of Waterloo. The material in it reflects the authors’ best judgment in light of the information available to them at the time of preparation. Any reliance on these course slides by any party for any other purpose are the responsibility of such parties. The authors accept no responsibility for damages, if any, suffered by any party as a result of decisions made or actions based on these course slides for any other purpose than that for which it was intended.</a:t>
            </a:r>
          </a:p>
          <a:p>
            <a:pPr marL="0" indent="0">
              <a:buNone/>
            </a:pPr>
            <a:endParaRPr lang="en-CA" dirty="0"/>
          </a:p>
        </p:txBody>
      </p:sp>
      <p:sp>
        <p:nvSpPr>
          <p:cNvPr id="4" name="Footer Placeholder 3"/>
          <p:cNvSpPr>
            <a:spLocks noGrp="1"/>
          </p:cNvSpPr>
          <p:nvPr>
            <p:ph type="ftr" sz="quarter" idx="11"/>
          </p:nvPr>
        </p:nvSpPr>
        <p:spPr/>
        <p:txBody>
          <a:bodyPr/>
          <a:lstStyle/>
          <a:p>
            <a:r>
              <a:rPr lang="en-US"/>
              <a:t>Row operations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20</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4272497073"/>
      </p:ext>
    </p:extLst>
  </p:cSld>
  <p:clrMapOvr>
    <a:masterClrMapping/>
  </p:clrMapOvr>
  <mc:AlternateContent xmlns:mc="http://schemas.openxmlformats.org/markup-compatibility/2006" xmlns:p14="http://schemas.microsoft.com/office/powerpoint/2010/main">
    <mc:Choice Requires="p14">
      <p:transition spd="slow" p14:dur="2000" advTm="2766"/>
    </mc:Choice>
    <mc:Fallback xmlns="">
      <p:transition spd="slow" advTm="276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11.4|11.7|11.6"/>
</p:tagLst>
</file>

<file path=ppt/tags/tag2.xml><?xml version="1.0" encoding="utf-8"?>
<p:tagLst xmlns:a="http://schemas.openxmlformats.org/drawingml/2006/main" xmlns:r="http://schemas.openxmlformats.org/officeDocument/2006/relationships" xmlns:p="http://schemas.openxmlformats.org/presentationml/2006/main">
  <p:tag name="TIMING" val="|19.4|24.3|23.6|9.5|16.8|18.4|8.2|12.6"/>
</p:tagLst>
</file>

<file path=ppt/tags/tag3.xml><?xml version="1.0" encoding="utf-8"?>
<p:tagLst xmlns:a="http://schemas.openxmlformats.org/drawingml/2006/main" xmlns:r="http://schemas.openxmlformats.org/officeDocument/2006/relationships" xmlns:p="http://schemas.openxmlformats.org/presentationml/2006/main">
  <p:tag name="TIMING" val="|12.1|3.4"/>
</p:tagLst>
</file>

<file path=ppt/tags/tag4.xml><?xml version="1.0" encoding="utf-8"?>
<p:tagLst xmlns:a="http://schemas.openxmlformats.org/drawingml/2006/main" xmlns:r="http://schemas.openxmlformats.org/officeDocument/2006/relationships" xmlns:p="http://schemas.openxmlformats.org/presentationml/2006/main">
  <p:tag name="TIMING" val="|32|6.8|11"/>
</p:tagLst>
</file>

<file path=ppt/tags/tag5.xml><?xml version="1.0" encoding="utf-8"?>
<p:tagLst xmlns:a="http://schemas.openxmlformats.org/drawingml/2006/main" xmlns:r="http://schemas.openxmlformats.org/officeDocument/2006/relationships" xmlns:p="http://schemas.openxmlformats.org/presentationml/2006/main">
  <p:tag name="TIMING" val="|15.4|7.4|11.3|12.2|8.2"/>
</p:tagLst>
</file>

<file path=ppt/tags/tag6.xml><?xml version="1.0" encoding="utf-8"?>
<p:tagLst xmlns:a="http://schemas.openxmlformats.org/drawingml/2006/main" xmlns:r="http://schemas.openxmlformats.org/officeDocument/2006/relationships" xmlns:p="http://schemas.openxmlformats.org/presentationml/2006/main">
  <p:tag name="TIMING" val="|17.6|12.5|31.6|9.6|17.4|22.3|5.4|9.8"/>
</p:tagLst>
</file>

<file path=ppt/tags/tag7.xml><?xml version="1.0" encoding="utf-8"?>
<p:tagLst xmlns:a="http://schemas.openxmlformats.org/drawingml/2006/main" xmlns:r="http://schemas.openxmlformats.org/officeDocument/2006/relationships" xmlns:p="http://schemas.openxmlformats.org/presentationml/2006/main">
  <p:tag name="TIMING" val="|31"/>
</p:tagLst>
</file>

<file path=ppt/tags/tag8.xml><?xml version="1.0" encoding="utf-8"?>
<p:tagLst xmlns:a="http://schemas.openxmlformats.org/drawingml/2006/main" xmlns:r="http://schemas.openxmlformats.org/officeDocument/2006/relationships" xmlns:p="http://schemas.openxmlformats.org/presentationml/2006/main">
  <p:tag name="TIMING" val="|11.2|5.9|9.7"/>
</p:tagLst>
</file>

<file path=ppt/tags/tag9.xml><?xml version="1.0" encoding="utf-8"?>
<p:tagLst xmlns:a="http://schemas.openxmlformats.org/drawingml/2006/main" xmlns:r="http://schemas.openxmlformats.org/officeDocument/2006/relationships" xmlns:p="http://schemas.openxmlformats.org/presentationml/2006/main">
  <p:tag name="TIMING" val="|8.5|5.8|17.6|14.1|25.2"/>
</p:tagLst>
</file>

<file path=ppt/tags/tag10.xml><?xml version="1.0" encoding="utf-8"?>
<p:tagLst xmlns:a="http://schemas.openxmlformats.org/drawingml/2006/main" xmlns:r="http://schemas.openxmlformats.org/officeDocument/2006/relationships" xmlns:p="http://schemas.openxmlformats.org/presentationml/2006/main">
  <p:tag name="TIMING" val="|16.7|12.7|17.4|9.3|17.4|15.8|6.1|11.5"/>
</p:tagLst>
</file>

<file path=ppt/tags/tag11.xml><?xml version="1.0" encoding="utf-8"?>
<p:tagLst xmlns:a="http://schemas.openxmlformats.org/drawingml/2006/main" xmlns:r="http://schemas.openxmlformats.org/officeDocument/2006/relationships" xmlns:p="http://schemas.openxmlformats.org/presentationml/2006/main">
  <p:tag name="TIMING" val="|31.4"/>
</p:tagLst>
</file>

<file path=ppt/tags/tag12.xml><?xml version="1.0" encoding="utf-8"?>
<p:tagLst xmlns:a="http://schemas.openxmlformats.org/drawingml/2006/main" xmlns:r="http://schemas.openxmlformats.org/officeDocument/2006/relationships" xmlns:p="http://schemas.openxmlformats.org/presentationml/2006/main">
  <p:tag name="TIMING" val="|19.9|9|5.8"/>
</p:tagLst>
</file>

<file path=ppt/tags/tag13.xml><?xml version="1.0" encoding="utf-8"?>
<p:tagLst xmlns:a="http://schemas.openxmlformats.org/drawingml/2006/main" xmlns:r="http://schemas.openxmlformats.org/officeDocument/2006/relationships" xmlns:p="http://schemas.openxmlformats.org/presentationml/2006/main">
  <p:tag name="TIMING" val="|12|8.7|10.7|6.9|15.5"/>
</p:tagLst>
</file>

<file path=ppt/tags/tag14.xml><?xml version="1.0" encoding="utf-8"?>
<p:tagLst xmlns:a="http://schemas.openxmlformats.org/drawingml/2006/main" xmlns:r="http://schemas.openxmlformats.org/officeDocument/2006/relationships" xmlns:p="http://schemas.openxmlformats.org/presentationml/2006/main">
  <p:tag name="TIMING" val="|32.9"/>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43878</TotalTime>
  <Words>1036</Words>
  <Application>Microsoft Office PowerPoint</Application>
  <PresentationFormat>On-screen Show (4:3)</PresentationFormat>
  <Paragraphs>128</Paragraphs>
  <Slides>20</Slides>
  <Notes>0</Notes>
  <HiddenSlides>0</HiddenSlides>
  <MMClips>20</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2</vt:i4>
      </vt:variant>
      <vt:variant>
        <vt:lpstr>Slide Titles</vt:lpstr>
      </vt:variant>
      <vt:variant>
        <vt:i4>20</vt:i4>
      </vt:variant>
    </vt:vector>
  </HeadingPairs>
  <TitlesOfParts>
    <vt:vector size="32" baseType="lpstr">
      <vt:lpstr>Arial</vt:lpstr>
      <vt:lpstr>Bookman Old Style</vt:lpstr>
      <vt:lpstr>Calibri</vt:lpstr>
      <vt:lpstr>Cambria</vt:lpstr>
      <vt:lpstr>Consolas</vt:lpstr>
      <vt:lpstr>Constantia</vt:lpstr>
      <vt:lpstr>Georgia</vt:lpstr>
      <vt:lpstr>Symbol</vt:lpstr>
      <vt:lpstr>Times New Roman</vt:lpstr>
      <vt:lpstr>Office Theme</vt:lpstr>
      <vt:lpstr>Equation</vt:lpstr>
      <vt:lpstr>MathType 7.0 Equation</vt:lpstr>
      <vt:lpstr>8.11 Row operations</vt:lpstr>
      <vt:lpstr>Introduction</vt:lpstr>
      <vt:lpstr>Row operations</vt:lpstr>
      <vt:lpstr>Swapping two rows</vt:lpstr>
      <vt:lpstr>Swapping two rows</vt:lpstr>
      <vt:lpstr>Swapping two rows</vt:lpstr>
      <vt:lpstr>Swapping two rows</vt:lpstr>
      <vt:lpstr>Adding a multiple of one row onto another</vt:lpstr>
      <vt:lpstr>Adding a multiple of one row onto another</vt:lpstr>
      <vt:lpstr>Adding a multiple of one row onto another</vt:lpstr>
      <vt:lpstr>Swapping two rows</vt:lpstr>
      <vt:lpstr>Multiplying a row by a non-zero scalar</vt:lpstr>
      <vt:lpstr>Multiplying a row by a non-zero scalar</vt:lpstr>
      <vt:lpstr>Multiplying a row by a non-zero scalar</vt:lpstr>
      <vt:lpstr>Multiplying a row by a non-zero scalar</vt:lpstr>
      <vt:lpstr>Summary</vt:lpstr>
      <vt:lpstr>References</vt:lpstr>
      <vt:lpstr>Acknowledgments</vt:lpstr>
      <vt:lpstr>Colophon </vt:lpstr>
      <vt:lpstr>Disclaimer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Douglas Wilhelm Harder</dc:creator>
  <cp:lastModifiedBy>Douglas</cp:lastModifiedBy>
  <cp:revision>1091</cp:revision>
  <dcterms:created xsi:type="dcterms:W3CDTF">2020-04-30T19:27:29Z</dcterms:created>
  <dcterms:modified xsi:type="dcterms:W3CDTF">2020-11-10T18:33:32Z</dcterms:modified>
</cp:coreProperties>
</file>